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2" r:id="rId2"/>
  </p:sldMasterIdLst>
  <p:sldIdLst>
    <p:sldId id="257" r:id="rId3"/>
    <p:sldId id="256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EB684-FF55-4845-ADBE-F134A2D1736B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925EC13A-33EE-46DE-8321-BD28A3EAF5D7}">
      <dgm:prSet phldrT="[Texto]" custT="1"/>
      <dgm:spPr>
        <a:solidFill>
          <a:schemeClr val="tx1"/>
        </a:solidFill>
      </dgm:spPr>
      <dgm:t>
        <a:bodyPr/>
        <a:lstStyle/>
        <a:p>
          <a:r>
            <a:rPr lang="es-AR" sz="1600" b="1" dirty="0">
              <a:solidFill>
                <a:srgbClr val="FFC000"/>
              </a:solidFill>
              <a:effectLst/>
              <a:latin typeface="Sorts Mill Goudy"/>
              <a:ea typeface="Sorts Mill Goudy"/>
              <a:cs typeface="Sorts Mill Goudy"/>
            </a:rPr>
            <a:t>Inscripción libre y abierta.</a:t>
          </a:r>
          <a:endParaRPr lang="es-CO" sz="1600" dirty="0">
            <a:solidFill>
              <a:srgbClr val="FFC000"/>
            </a:solidFill>
          </a:endParaRPr>
        </a:p>
      </dgm:t>
    </dgm:pt>
    <dgm:pt modelId="{E20864E3-37F7-4313-AFE3-49CC2D3097EF}" type="parTrans" cxnId="{6109A61A-F74F-4BAF-86F1-78D9CE76F085}">
      <dgm:prSet/>
      <dgm:spPr/>
      <dgm:t>
        <a:bodyPr/>
        <a:lstStyle/>
        <a:p>
          <a:endParaRPr lang="es-CO">
            <a:solidFill>
              <a:srgbClr val="FFC000"/>
            </a:solidFill>
          </a:endParaRPr>
        </a:p>
      </dgm:t>
    </dgm:pt>
    <dgm:pt modelId="{21519EB3-2DA8-4725-9464-C9684E6B575B}" type="sibTrans" cxnId="{6109A61A-F74F-4BAF-86F1-78D9CE76F085}">
      <dgm:prSet/>
      <dgm:spPr/>
      <dgm:t>
        <a:bodyPr/>
        <a:lstStyle/>
        <a:p>
          <a:endParaRPr lang="es-CO">
            <a:solidFill>
              <a:srgbClr val="FFC000"/>
            </a:solidFill>
          </a:endParaRPr>
        </a:p>
      </dgm:t>
    </dgm:pt>
    <dgm:pt modelId="{B28B8B7F-B7FB-4CA7-BA12-108559EC8C7B}">
      <dgm:prSet phldrT="[Texto]" custT="1"/>
      <dgm:spPr>
        <a:solidFill>
          <a:schemeClr val="tx1"/>
        </a:solidFill>
      </dgm:spPr>
      <dgm:t>
        <a:bodyPr/>
        <a:lstStyle/>
        <a:p>
          <a:r>
            <a:rPr lang="es-AR" sz="1600" b="1" dirty="0">
              <a:solidFill>
                <a:srgbClr val="FFC000"/>
              </a:solidFill>
              <a:effectLst/>
              <a:latin typeface="Sorts Mill Goudy"/>
              <a:ea typeface="Sorts Mill Goudy"/>
              <a:cs typeface="Sorts Mill Goudy"/>
            </a:rPr>
            <a:t>Medio de transmisión remota y horarios a determinar.</a:t>
          </a:r>
          <a:endParaRPr lang="es-CO" sz="1600" dirty="0">
            <a:solidFill>
              <a:srgbClr val="FFC000"/>
            </a:solidFill>
          </a:endParaRPr>
        </a:p>
      </dgm:t>
    </dgm:pt>
    <dgm:pt modelId="{2FCAC232-54F6-4175-A811-FE1692D80228}" type="parTrans" cxnId="{DB9391A3-B2CC-4610-98B4-585EBDC35684}">
      <dgm:prSet/>
      <dgm:spPr/>
      <dgm:t>
        <a:bodyPr/>
        <a:lstStyle/>
        <a:p>
          <a:endParaRPr lang="es-CO">
            <a:solidFill>
              <a:srgbClr val="FFC000"/>
            </a:solidFill>
          </a:endParaRPr>
        </a:p>
      </dgm:t>
    </dgm:pt>
    <dgm:pt modelId="{2908D8E7-60DB-4FC6-8C25-3E75FA849F72}" type="sibTrans" cxnId="{DB9391A3-B2CC-4610-98B4-585EBDC35684}">
      <dgm:prSet/>
      <dgm:spPr/>
      <dgm:t>
        <a:bodyPr/>
        <a:lstStyle/>
        <a:p>
          <a:endParaRPr lang="es-CO">
            <a:solidFill>
              <a:srgbClr val="FFC000"/>
            </a:solidFill>
          </a:endParaRPr>
        </a:p>
      </dgm:t>
    </dgm:pt>
    <dgm:pt modelId="{A1B772D5-A8F7-4A60-A96C-C1334BDD12C7}">
      <dgm:prSet phldrT="[Texto]" custT="1"/>
      <dgm:spPr>
        <a:solidFill>
          <a:schemeClr val="tx1"/>
        </a:solidFill>
      </dgm:spPr>
      <dgm:t>
        <a:bodyPr/>
        <a:lstStyle/>
        <a:p>
          <a:r>
            <a:rPr lang="es-AR" sz="1600" b="1" dirty="0">
              <a:solidFill>
                <a:srgbClr val="FFC000"/>
              </a:solidFill>
              <a:effectLst/>
              <a:latin typeface="Sorts Mill Goudy"/>
              <a:ea typeface="Sorts Mill Goudy"/>
              <a:cs typeface="Sorts Mill Goudy"/>
            </a:rPr>
            <a:t>Se publicarán las actas del Simposio en un Libro.</a:t>
          </a:r>
          <a:endParaRPr lang="es-CO" sz="1600" dirty="0">
            <a:solidFill>
              <a:srgbClr val="FFC000"/>
            </a:solidFill>
          </a:endParaRPr>
        </a:p>
      </dgm:t>
    </dgm:pt>
    <dgm:pt modelId="{D1613FF9-6377-4B07-85E0-7DC720C09AC3}" type="parTrans" cxnId="{344EF70F-E39C-4DD8-BF30-629A639B97EC}">
      <dgm:prSet/>
      <dgm:spPr/>
      <dgm:t>
        <a:bodyPr/>
        <a:lstStyle/>
        <a:p>
          <a:endParaRPr lang="es-CO">
            <a:solidFill>
              <a:srgbClr val="FFC000"/>
            </a:solidFill>
          </a:endParaRPr>
        </a:p>
      </dgm:t>
    </dgm:pt>
    <dgm:pt modelId="{2A374A5A-B6B0-4626-B758-C580819BB573}" type="sibTrans" cxnId="{344EF70F-E39C-4DD8-BF30-629A639B97EC}">
      <dgm:prSet/>
      <dgm:spPr/>
      <dgm:t>
        <a:bodyPr/>
        <a:lstStyle/>
        <a:p>
          <a:endParaRPr lang="es-CO">
            <a:solidFill>
              <a:srgbClr val="FFC000"/>
            </a:solidFill>
          </a:endParaRPr>
        </a:p>
      </dgm:t>
    </dgm:pt>
    <dgm:pt modelId="{8679A300-3206-374C-84F8-9778AD6AF3C2}">
      <dgm:prSet custT="1"/>
      <dgm:spPr>
        <a:solidFill>
          <a:schemeClr val="tx1"/>
        </a:solidFill>
      </dgm:spPr>
      <dgm:t>
        <a:bodyPr/>
        <a:lstStyle/>
        <a:p>
          <a:r>
            <a:rPr lang="es-MX" sz="1600" b="1" dirty="0">
              <a:solidFill>
                <a:srgbClr val="FFC000"/>
              </a:solidFill>
            </a:rPr>
            <a:t>Pendiente fecha de recepción de ponencias. </a:t>
          </a:r>
        </a:p>
      </dgm:t>
    </dgm:pt>
    <dgm:pt modelId="{B783D980-BCF9-104C-89B6-F95A1B280C3F}" type="parTrans" cxnId="{4D812D9F-2CD6-8441-B86D-E7C71A4CAC4B}">
      <dgm:prSet/>
      <dgm:spPr/>
      <dgm:t>
        <a:bodyPr/>
        <a:lstStyle/>
        <a:p>
          <a:endParaRPr lang="es-MX">
            <a:solidFill>
              <a:srgbClr val="FFC000"/>
            </a:solidFill>
          </a:endParaRPr>
        </a:p>
      </dgm:t>
    </dgm:pt>
    <dgm:pt modelId="{F4A31B9C-88EC-B047-8B66-196311F24697}" type="sibTrans" cxnId="{4D812D9F-2CD6-8441-B86D-E7C71A4CAC4B}">
      <dgm:prSet/>
      <dgm:spPr/>
      <dgm:t>
        <a:bodyPr/>
        <a:lstStyle/>
        <a:p>
          <a:endParaRPr lang="es-MX">
            <a:solidFill>
              <a:srgbClr val="FFC000"/>
            </a:solidFill>
          </a:endParaRPr>
        </a:p>
      </dgm:t>
    </dgm:pt>
    <dgm:pt modelId="{8EB02962-48E8-1A49-BF74-CEC277CC2FE4}">
      <dgm:prSet custT="1"/>
      <dgm:spPr>
        <a:solidFill>
          <a:schemeClr val="tx1"/>
        </a:solidFill>
      </dgm:spPr>
      <dgm:t>
        <a:bodyPr/>
        <a:lstStyle/>
        <a:p>
          <a:r>
            <a:rPr lang="es-MX" sz="1600" b="1" dirty="0">
              <a:solidFill>
                <a:srgbClr val="FFC000"/>
              </a:solidFill>
            </a:rPr>
            <a:t>Mecanismo de recepción de ponencias. </a:t>
          </a:r>
        </a:p>
      </dgm:t>
    </dgm:pt>
    <dgm:pt modelId="{808E9948-7145-B84C-BFB1-EA004277E964}" type="parTrans" cxnId="{70AFAF39-9499-E34E-AA0A-87E91DACE741}">
      <dgm:prSet/>
      <dgm:spPr/>
      <dgm:t>
        <a:bodyPr/>
        <a:lstStyle/>
        <a:p>
          <a:endParaRPr lang="es-MX">
            <a:solidFill>
              <a:srgbClr val="FFC000"/>
            </a:solidFill>
          </a:endParaRPr>
        </a:p>
      </dgm:t>
    </dgm:pt>
    <dgm:pt modelId="{26BFCD8F-95C4-6C43-859F-7942B9B43184}" type="sibTrans" cxnId="{70AFAF39-9499-E34E-AA0A-87E91DACE741}">
      <dgm:prSet/>
      <dgm:spPr/>
      <dgm:t>
        <a:bodyPr/>
        <a:lstStyle/>
        <a:p>
          <a:endParaRPr lang="es-MX">
            <a:solidFill>
              <a:srgbClr val="FFC000"/>
            </a:solidFill>
          </a:endParaRPr>
        </a:p>
      </dgm:t>
    </dgm:pt>
    <dgm:pt modelId="{0412844E-1AD4-4E7C-A6C0-B858F380E55D}" type="pres">
      <dgm:prSet presAssocID="{388EB684-FF55-4845-ADBE-F134A2D173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FCA25142-9EBA-441D-BDAE-C5692FB43E4C}" type="pres">
      <dgm:prSet presAssocID="{925EC13A-33EE-46DE-8321-BD28A3EAF5D7}" presName="parentLin" presStyleCnt="0"/>
      <dgm:spPr/>
    </dgm:pt>
    <dgm:pt modelId="{C56E915D-4F99-46FB-B97C-129094B2911E}" type="pres">
      <dgm:prSet presAssocID="{925EC13A-33EE-46DE-8321-BD28A3EAF5D7}" presName="parentLeftMargin" presStyleLbl="node1" presStyleIdx="0" presStyleCnt="5"/>
      <dgm:spPr/>
      <dgm:t>
        <a:bodyPr/>
        <a:lstStyle/>
        <a:p>
          <a:endParaRPr lang="es-AR"/>
        </a:p>
      </dgm:t>
    </dgm:pt>
    <dgm:pt modelId="{4866BF9C-A8B2-4DEE-A9DC-3E7B8BB0DF15}" type="pres">
      <dgm:prSet presAssocID="{925EC13A-33EE-46DE-8321-BD28A3EAF5D7}" presName="parentText" presStyleLbl="node1" presStyleIdx="0" presStyleCnt="5" custScaleX="129266" custScaleY="153068" custLinFactNeighborX="-3884" custLinFactNeighborY="16970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1CE4B56-6875-419D-8318-E6B750C08C25}" type="pres">
      <dgm:prSet presAssocID="{925EC13A-33EE-46DE-8321-BD28A3EAF5D7}" presName="negativeSpace" presStyleCnt="0"/>
      <dgm:spPr/>
    </dgm:pt>
    <dgm:pt modelId="{27508DA7-E657-42E8-91D3-681413B31E05}" type="pres">
      <dgm:prSet presAssocID="{925EC13A-33EE-46DE-8321-BD28A3EAF5D7}" presName="childText" presStyleLbl="conFgAcc1" presStyleIdx="0" presStyleCnt="5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</dgm:spPr>
    </dgm:pt>
    <dgm:pt modelId="{FA82441A-16DA-441F-809C-9CD5E4BA4A03}" type="pres">
      <dgm:prSet presAssocID="{21519EB3-2DA8-4725-9464-C9684E6B575B}" presName="spaceBetweenRectangles" presStyleCnt="0"/>
      <dgm:spPr/>
    </dgm:pt>
    <dgm:pt modelId="{A45CE3F9-83E2-432F-BD32-C9FDF5078A27}" type="pres">
      <dgm:prSet presAssocID="{B28B8B7F-B7FB-4CA7-BA12-108559EC8C7B}" presName="parentLin" presStyleCnt="0"/>
      <dgm:spPr/>
    </dgm:pt>
    <dgm:pt modelId="{230CDB9C-D2DB-448E-B4CA-F47F7F9AB95F}" type="pres">
      <dgm:prSet presAssocID="{B28B8B7F-B7FB-4CA7-BA12-108559EC8C7B}" presName="parentLeftMargin" presStyleLbl="node1" presStyleIdx="0" presStyleCnt="5"/>
      <dgm:spPr/>
      <dgm:t>
        <a:bodyPr/>
        <a:lstStyle/>
        <a:p>
          <a:endParaRPr lang="es-AR"/>
        </a:p>
      </dgm:t>
    </dgm:pt>
    <dgm:pt modelId="{C4ECD0C4-0178-4FCA-8EE7-8079A65CAD64}" type="pres">
      <dgm:prSet presAssocID="{B28B8B7F-B7FB-4CA7-BA12-108559EC8C7B}" presName="parentText" presStyleLbl="node1" presStyleIdx="1" presStyleCnt="5" custScaleX="130256" custScaleY="167377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D6A8F12-3CE7-484F-994F-8B3084E24031}" type="pres">
      <dgm:prSet presAssocID="{B28B8B7F-B7FB-4CA7-BA12-108559EC8C7B}" presName="negativeSpace" presStyleCnt="0"/>
      <dgm:spPr/>
    </dgm:pt>
    <dgm:pt modelId="{806376D5-65AB-4221-A8BC-9E40598F95B1}" type="pres">
      <dgm:prSet presAssocID="{B28B8B7F-B7FB-4CA7-BA12-108559EC8C7B}" presName="childText" presStyleLbl="conFgAcc1" presStyleIdx="1" presStyleCnt="5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</dgm:spPr>
    </dgm:pt>
    <dgm:pt modelId="{6EEC579B-63AB-47BA-A239-5193A03E2488}" type="pres">
      <dgm:prSet presAssocID="{2908D8E7-60DB-4FC6-8C25-3E75FA849F72}" presName="spaceBetweenRectangles" presStyleCnt="0"/>
      <dgm:spPr/>
    </dgm:pt>
    <dgm:pt modelId="{1F57904F-39F1-4437-99B2-7BF5C756E5C4}" type="pres">
      <dgm:prSet presAssocID="{A1B772D5-A8F7-4A60-A96C-C1334BDD12C7}" presName="parentLin" presStyleCnt="0"/>
      <dgm:spPr/>
    </dgm:pt>
    <dgm:pt modelId="{311A2184-0A69-4C58-A757-3367EA4E1127}" type="pres">
      <dgm:prSet presAssocID="{A1B772D5-A8F7-4A60-A96C-C1334BDD12C7}" presName="parentLeftMargin" presStyleLbl="node1" presStyleIdx="1" presStyleCnt="5"/>
      <dgm:spPr/>
      <dgm:t>
        <a:bodyPr/>
        <a:lstStyle/>
        <a:p>
          <a:endParaRPr lang="es-AR"/>
        </a:p>
      </dgm:t>
    </dgm:pt>
    <dgm:pt modelId="{605FEB23-5C03-40C0-93FF-8B80F306154E}" type="pres">
      <dgm:prSet presAssocID="{A1B772D5-A8F7-4A60-A96C-C1334BDD12C7}" presName="parentText" presStyleLbl="node1" presStyleIdx="2" presStyleCnt="5" custScaleX="130750" custScaleY="15550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669B96B-E0AF-4EC9-AB48-06D57B497F0B}" type="pres">
      <dgm:prSet presAssocID="{A1B772D5-A8F7-4A60-A96C-C1334BDD12C7}" presName="negativeSpace" presStyleCnt="0"/>
      <dgm:spPr/>
    </dgm:pt>
    <dgm:pt modelId="{9797D96F-AEAC-450E-8E8E-7F5501384630}" type="pres">
      <dgm:prSet presAssocID="{A1B772D5-A8F7-4A60-A96C-C1334BDD12C7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</dgm:spPr>
    </dgm:pt>
    <dgm:pt modelId="{E1D47558-C500-AC4A-BB57-5AC242F3D8F5}" type="pres">
      <dgm:prSet presAssocID="{2A374A5A-B6B0-4626-B758-C580819BB573}" presName="spaceBetweenRectangles" presStyleCnt="0"/>
      <dgm:spPr/>
    </dgm:pt>
    <dgm:pt modelId="{F1C63E4E-3507-9A44-9BD0-D900D76A63D6}" type="pres">
      <dgm:prSet presAssocID="{8679A300-3206-374C-84F8-9778AD6AF3C2}" presName="parentLin" presStyleCnt="0"/>
      <dgm:spPr/>
    </dgm:pt>
    <dgm:pt modelId="{25BCE03D-686B-7F4C-B2D2-7290FAF17619}" type="pres">
      <dgm:prSet presAssocID="{8679A300-3206-374C-84F8-9778AD6AF3C2}" presName="parentLeftMargin" presStyleLbl="node1" presStyleIdx="2" presStyleCnt="5"/>
      <dgm:spPr/>
      <dgm:t>
        <a:bodyPr/>
        <a:lstStyle/>
        <a:p>
          <a:endParaRPr lang="es-AR"/>
        </a:p>
      </dgm:t>
    </dgm:pt>
    <dgm:pt modelId="{F2EDA413-99F0-9F49-855B-92E0AF44579A}" type="pres">
      <dgm:prSet presAssocID="{8679A300-3206-374C-84F8-9778AD6AF3C2}" presName="parentText" presStyleLbl="node1" presStyleIdx="3" presStyleCnt="5" custScaleX="132743" custScaleY="12634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7FF5C6D-CF7D-D840-9C33-AE22F6275147}" type="pres">
      <dgm:prSet presAssocID="{8679A300-3206-374C-84F8-9778AD6AF3C2}" presName="negativeSpace" presStyleCnt="0"/>
      <dgm:spPr/>
    </dgm:pt>
    <dgm:pt modelId="{945F3937-B0B2-B645-A5D2-AD799A0E3783}" type="pres">
      <dgm:prSet presAssocID="{8679A300-3206-374C-84F8-9778AD6AF3C2}" presName="childText" presStyleLbl="conFgAcc1" presStyleIdx="3" presStyleCnt="5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</dgm:spPr>
    </dgm:pt>
    <dgm:pt modelId="{52D51573-C7F5-D144-8F0D-EC759AF63CA9}" type="pres">
      <dgm:prSet presAssocID="{F4A31B9C-88EC-B047-8B66-196311F24697}" presName="spaceBetweenRectangles" presStyleCnt="0"/>
      <dgm:spPr/>
    </dgm:pt>
    <dgm:pt modelId="{5133AD06-3F1D-4B4C-AC3A-9217C655AAF8}" type="pres">
      <dgm:prSet presAssocID="{8EB02962-48E8-1A49-BF74-CEC277CC2FE4}" presName="parentLin" presStyleCnt="0"/>
      <dgm:spPr/>
    </dgm:pt>
    <dgm:pt modelId="{C8D34524-540A-864C-9BEF-C3A470A0AEF6}" type="pres">
      <dgm:prSet presAssocID="{8EB02962-48E8-1A49-BF74-CEC277CC2FE4}" presName="parentLeftMargin" presStyleLbl="node1" presStyleIdx="3" presStyleCnt="5"/>
      <dgm:spPr/>
      <dgm:t>
        <a:bodyPr/>
        <a:lstStyle/>
        <a:p>
          <a:endParaRPr lang="es-AR"/>
        </a:p>
      </dgm:t>
    </dgm:pt>
    <dgm:pt modelId="{418507E9-12A0-1044-89A6-F879F2137DA5}" type="pres">
      <dgm:prSet presAssocID="{8EB02962-48E8-1A49-BF74-CEC277CC2FE4}" presName="parentText" presStyleLbl="node1" presStyleIdx="4" presStyleCnt="5" custScaleX="133371" custScaleY="126992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36F0291-43D6-7A47-8642-3D5F8E18B1F9}" type="pres">
      <dgm:prSet presAssocID="{8EB02962-48E8-1A49-BF74-CEC277CC2FE4}" presName="negativeSpace" presStyleCnt="0"/>
      <dgm:spPr/>
    </dgm:pt>
    <dgm:pt modelId="{707D57C0-9D86-9940-A646-E6016B05E9F8}" type="pres">
      <dgm:prSet presAssocID="{8EB02962-48E8-1A49-BF74-CEC277CC2FE4}" presName="childText" presStyleLbl="conFgAcc1" presStyleIdx="4" presStyleCnt="5">
        <dgm:presLayoutVars>
          <dgm:bulletEnabled val="1"/>
        </dgm:presLayoutVars>
      </dgm:prSet>
      <dgm:spPr>
        <a:solidFill>
          <a:schemeClr val="accent4">
            <a:lumMod val="75000"/>
            <a:alpha val="90000"/>
          </a:schemeClr>
        </a:solidFill>
      </dgm:spPr>
    </dgm:pt>
  </dgm:ptLst>
  <dgm:cxnLst>
    <dgm:cxn modelId="{22EA7261-FB2B-4E99-A444-29F8BBE0BE1A}" type="presOf" srcId="{B28B8B7F-B7FB-4CA7-BA12-108559EC8C7B}" destId="{C4ECD0C4-0178-4FCA-8EE7-8079A65CAD64}" srcOrd="1" destOrd="0" presId="urn:microsoft.com/office/officeart/2005/8/layout/list1"/>
    <dgm:cxn modelId="{823D5C2F-D9F3-4CA9-BECF-560A26A676DF}" type="presOf" srcId="{B28B8B7F-B7FB-4CA7-BA12-108559EC8C7B}" destId="{230CDB9C-D2DB-448E-B4CA-F47F7F9AB95F}" srcOrd="0" destOrd="0" presId="urn:microsoft.com/office/officeart/2005/8/layout/list1"/>
    <dgm:cxn modelId="{50A13587-3A51-498D-A049-153A7B17931A}" type="presOf" srcId="{A1B772D5-A8F7-4A60-A96C-C1334BDD12C7}" destId="{311A2184-0A69-4C58-A757-3367EA4E1127}" srcOrd="0" destOrd="0" presId="urn:microsoft.com/office/officeart/2005/8/layout/list1"/>
    <dgm:cxn modelId="{DB9391A3-B2CC-4610-98B4-585EBDC35684}" srcId="{388EB684-FF55-4845-ADBE-F134A2D1736B}" destId="{B28B8B7F-B7FB-4CA7-BA12-108559EC8C7B}" srcOrd="1" destOrd="0" parTransId="{2FCAC232-54F6-4175-A811-FE1692D80228}" sibTransId="{2908D8E7-60DB-4FC6-8C25-3E75FA849F72}"/>
    <dgm:cxn modelId="{7AEC93BE-002D-4A38-92B7-24E3DC7864BE}" type="presOf" srcId="{925EC13A-33EE-46DE-8321-BD28A3EAF5D7}" destId="{C56E915D-4F99-46FB-B97C-129094B2911E}" srcOrd="0" destOrd="0" presId="urn:microsoft.com/office/officeart/2005/8/layout/list1"/>
    <dgm:cxn modelId="{6A68D0AC-54F0-48A0-934A-2E86AA591C01}" type="presOf" srcId="{388EB684-FF55-4845-ADBE-F134A2D1736B}" destId="{0412844E-1AD4-4E7C-A6C0-B858F380E55D}" srcOrd="0" destOrd="0" presId="urn:microsoft.com/office/officeart/2005/8/layout/list1"/>
    <dgm:cxn modelId="{6109A61A-F74F-4BAF-86F1-78D9CE76F085}" srcId="{388EB684-FF55-4845-ADBE-F134A2D1736B}" destId="{925EC13A-33EE-46DE-8321-BD28A3EAF5D7}" srcOrd="0" destOrd="0" parTransId="{E20864E3-37F7-4313-AFE3-49CC2D3097EF}" sibTransId="{21519EB3-2DA8-4725-9464-C9684E6B575B}"/>
    <dgm:cxn modelId="{344EF70F-E39C-4DD8-BF30-629A639B97EC}" srcId="{388EB684-FF55-4845-ADBE-F134A2D1736B}" destId="{A1B772D5-A8F7-4A60-A96C-C1334BDD12C7}" srcOrd="2" destOrd="0" parTransId="{D1613FF9-6377-4B07-85E0-7DC720C09AC3}" sibTransId="{2A374A5A-B6B0-4626-B758-C580819BB573}"/>
    <dgm:cxn modelId="{E6A9C5A3-F692-CE4A-8E85-FB70A83A7B1C}" type="presOf" srcId="{8679A300-3206-374C-84F8-9778AD6AF3C2}" destId="{25BCE03D-686B-7F4C-B2D2-7290FAF17619}" srcOrd="0" destOrd="0" presId="urn:microsoft.com/office/officeart/2005/8/layout/list1"/>
    <dgm:cxn modelId="{70AFAF39-9499-E34E-AA0A-87E91DACE741}" srcId="{388EB684-FF55-4845-ADBE-F134A2D1736B}" destId="{8EB02962-48E8-1A49-BF74-CEC277CC2FE4}" srcOrd="4" destOrd="0" parTransId="{808E9948-7145-B84C-BFB1-EA004277E964}" sibTransId="{26BFCD8F-95C4-6C43-859F-7942B9B43184}"/>
    <dgm:cxn modelId="{0AE5EF9A-DF41-484B-B1D5-E448DB21063D}" type="presOf" srcId="{8679A300-3206-374C-84F8-9778AD6AF3C2}" destId="{F2EDA413-99F0-9F49-855B-92E0AF44579A}" srcOrd="1" destOrd="0" presId="urn:microsoft.com/office/officeart/2005/8/layout/list1"/>
    <dgm:cxn modelId="{4D812D9F-2CD6-8441-B86D-E7C71A4CAC4B}" srcId="{388EB684-FF55-4845-ADBE-F134A2D1736B}" destId="{8679A300-3206-374C-84F8-9778AD6AF3C2}" srcOrd="3" destOrd="0" parTransId="{B783D980-BCF9-104C-89B6-F95A1B280C3F}" sibTransId="{F4A31B9C-88EC-B047-8B66-196311F24697}"/>
    <dgm:cxn modelId="{E6B61D7B-4A1A-4E12-B186-F529854404B2}" type="presOf" srcId="{925EC13A-33EE-46DE-8321-BD28A3EAF5D7}" destId="{4866BF9C-A8B2-4DEE-A9DC-3E7B8BB0DF15}" srcOrd="1" destOrd="0" presId="urn:microsoft.com/office/officeart/2005/8/layout/list1"/>
    <dgm:cxn modelId="{85E9BF7A-30E6-064E-B7A2-64A2CFA67FCF}" type="presOf" srcId="{8EB02962-48E8-1A49-BF74-CEC277CC2FE4}" destId="{418507E9-12A0-1044-89A6-F879F2137DA5}" srcOrd="1" destOrd="0" presId="urn:microsoft.com/office/officeart/2005/8/layout/list1"/>
    <dgm:cxn modelId="{70CF2D20-5B93-8842-AC41-B0EC8A22DAD1}" type="presOf" srcId="{8EB02962-48E8-1A49-BF74-CEC277CC2FE4}" destId="{C8D34524-540A-864C-9BEF-C3A470A0AEF6}" srcOrd="0" destOrd="0" presId="urn:microsoft.com/office/officeart/2005/8/layout/list1"/>
    <dgm:cxn modelId="{63733F4C-2FF4-4BF6-AB89-377ACAF8EBF6}" type="presOf" srcId="{A1B772D5-A8F7-4A60-A96C-C1334BDD12C7}" destId="{605FEB23-5C03-40C0-93FF-8B80F306154E}" srcOrd="1" destOrd="0" presId="urn:microsoft.com/office/officeart/2005/8/layout/list1"/>
    <dgm:cxn modelId="{676C8F2E-CD79-489F-A7E6-FF5B576E06EF}" type="presParOf" srcId="{0412844E-1AD4-4E7C-A6C0-B858F380E55D}" destId="{FCA25142-9EBA-441D-BDAE-C5692FB43E4C}" srcOrd="0" destOrd="0" presId="urn:microsoft.com/office/officeart/2005/8/layout/list1"/>
    <dgm:cxn modelId="{18499347-6ED7-4E36-9174-F8DE167F7214}" type="presParOf" srcId="{FCA25142-9EBA-441D-BDAE-C5692FB43E4C}" destId="{C56E915D-4F99-46FB-B97C-129094B2911E}" srcOrd="0" destOrd="0" presId="urn:microsoft.com/office/officeart/2005/8/layout/list1"/>
    <dgm:cxn modelId="{5D5ECDCB-529A-42C0-BE9C-A413F671CAC0}" type="presParOf" srcId="{FCA25142-9EBA-441D-BDAE-C5692FB43E4C}" destId="{4866BF9C-A8B2-4DEE-A9DC-3E7B8BB0DF15}" srcOrd="1" destOrd="0" presId="urn:microsoft.com/office/officeart/2005/8/layout/list1"/>
    <dgm:cxn modelId="{4BF11499-0D06-4B7D-AD6C-175BA2DD23E7}" type="presParOf" srcId="{0412844E-1AD4-4E7C-A6C0-B858F380E55D}" destId="{41CE4B56-6875-419D-8318-E6B750C08C25}" srcOrd="1" destOrd="0" presId="urn:microsoft.com/office/officeart/2005/8/layout/list1"/>
    <dgm:cxn modelId="{AAB2D026-EB86-4641-9522-01C1B2F28711}" type="presParOf" srcId="{0412844E-1AD4-4E7C-A6C0-B858F380E55D}" destId="{27508DA7-E657-42E8-91D3-681413B31E05}" srcOrd="2" destOrd="0" presId="urn:microsoft.com/office/officeart/2005/8/layout/list1"/>
    <dgm:cxn modelId="{FDB33EBB-760D-4C53-8389-9158F743FC29}" type="presParOf" srcId="{0412844E-1AD4-4E7C-A6C0-B858F380E55D}" destId="{FA82441A-16DA-441F-809C-9CD5E4BA4A03}" srcOrd="3" destOrd="0" presId="urn:microsoft.com/office/officeart/2005/8/layout/list1"/>
    <dgm:cxn modelId="{B0A053FE-9BE9-4A90-851D-911234842EA9}" type="presParOf" srcId="{0412844E-1AD4-4E7C-A6C0-B858F380E55D}" destId="{A45CE3F9-83E2-432F-BD32-C9FDF5078A27}" srcOrd="4" destOrd="0" presId="urn:microsoft.com/office/officeart/2005/8/layout/list1"/>
    <dgm:cxn modelId="{77165CD5-61E6-4714-A350-18C48BB4BCDC}" type="presParOf" srcId="{A45CE3F9-83E2-432F-BD32-C9FDF5078A27}" destId="{230CDB9C-D2DB-448E-B4CA-F47F7F9AB95F}" srcOrd="0" destOrd="0" presId="urn:microsoft.com/office/officeart/2005/8/layout/list1"/>
    <dgm:cxn modelId="{1B6E2A54-AC30-42B2-AB69-91F285B8CC67}" type="presParOf" srcId="{A45CE3F9-83E2-432F-BD32-C9FDF5078A27}" destId="{C4ECD0C4-0178-4FCA-8EE7-8079A65CAD64}" srcOrd="1" destOrd="0" presId="urn:microsoft.com/office/officeart/2005/8/layout/list1"/>
    <dgm:cxn modelId="{5A7A7869-C2EF-4525-8D82-C4992B823B1D}" type="presParOf" srcId="{0412844E-1AD4-4E7C-A6C0-B858F380E55D}" destId="{6D6A8F12-3CE7-484F-994F-8B3084E24031}" srcOrd="5" destOrd="0" presId="urn:microsoft.com/office/officeart/2005/8/layout/list1"/>
    <dgm:cxn modelId="{52817D07-05AB-4E55-AC89-D9F5E39402CD}" type="presParOf" srcId="{0412844E-1AD4-4E7C-A6C0-B858F380E55D}" destId="{806376D5-65AB-4221-A8BC-9E40598F95B1}" srcOrd="6" destOrd="0" presId="urn:microsoft.com/office/officeart/2005/8/layout/list1"/>
    <dgm:cxn modelId="{A384B416-5EB2-45F9-B6D6-6CFB5B9E9C1F}" type="presParOf" srcId="{0412844E-1AD4-4E7C-A6C0-B858F380E55D}" destId="{6EEC579B-63AB-47BA-A239-5193A03E2488}" srcOrd="7" destOrd="0" presId="urn:microsoft.com/office/officeart/2005/8/layout/list1"/>
    <dgm:cxn modelId="{CA478482-D0BF-4A8D-8CAB-B947A93B304E}" type="presParOf" srcId="{0412844E-1AD4-4E7C-A6C0-B858F380E55D}" destId="{1F57904F-39F1-4437-99B2-7BF5C756E5C4}" srcOrd="8" destOrd="0" presId="urn:microsoft.com/office/officeart/2005/8/layout/list1"/>
    <dgm:cxn modelId="{1D32ABF0-CC66-4E97-BD7D-D3A9AE611649}" type="presParOf" srcId="{1F57904F-39F1-4437-99B2-7BF5C756E5C4}" destId="{311A2184-0A69-4C58-A757-3367EA4E1127}" srcOrd="0" destOrd="0" presId="urn:microsoft.com/office/officeart/2005/8/layout/list1"/>
    <dgm:cxn modelId="{AE0D2BE1-611F-40B4-A4FC-8DF59EBF52E2}" type="presParOf" srcId="{1F57904F-39F1-4437-99B2-7BF5C756E5C4}" destId="{605FEB23-5C03-40C0-93FF-8B80F306154E}" srcOrd="1" destOrd="0" presId="urn:microsoft.com/office/officeart/2005/8/layout/list1"/>
    <dgm:cxn modelId="{B6D4E2BC-27C5-40A6-B320-1FB60617320C}" type="presParOf" srcId="{0412844E-1AD4-4E7C-A6C0-B858F380E55D}" destId="{0669B96B-E0AF-4EC9-AB48-06D57B497F0B}" srcOrd="9" destOrd="0" presId="urn:microsoft.com/office/officeart/2005/8/layout/list1"/>
    <dgm:cxn modelId="{AA6704CC-1487-40B2-B709-C429FE29BC11}" type="presParOf" srcId="{0412844E-1AD4-4E7C-A6C0-B858F380E55D}" destId="{9797D96F-AEAC-450E-8E8E-7F5501384630}" srcOrd="10" destOrd="0" presId="urn:microsoft.com/office/officeart/2005/8/layout/list1"/>
    <dgm:cxn modelId="{3A9AE6BC-B3F8-394B-A8A5-04EBA7A50A95}" type="presParOf" srcId="{0412844E-1AD4-4E7C-A6C0-B858F380E55D}" destId="{E1D47558-C500-AC4A-BB57-5AC242F3D8F5}" srcOrd="11" destOrd="0" presId="urn:microsoft.com/office/officeart/2005/8/layout/list1"/>
    <dgm:cxn modelId="{C891ABC7-B006-774D-88A9-16DAAE771A54}" type="presParOf" srcId="{0412844E-1AD4-4E7C-A6C0-B858F380E55D}" destId="{F1C63E4E-3507-9A44-9BD0-D900D76A63D6}" srcOrd="12" destOrd="0" presId="urn:microsoft.com/office/officeart/2005/8/layout/list1"/>
    <dgm:cxn modelId="{0B4CD3CD-8EA2-E243-903B-6CA6EC9B9A6C}" type="presParOf" srcId="{F1C63E4E-3507-9A44-9BD0-D900D76A63D6}" destId="{25BCE03D-686B-7F4C-B2D2-7290FAF17619}" srcOrd="0" destOrd="0" presId="urn:microsoft.com/office/officeart/2005/8/layout/list1"/>
    <dgm:cxn modelId="{96C31F41-5FD3-2A41-9322-F85C02B9D714}" type="presParOf" srcId="{F1C63E4E-3507-9A44-9BD0-D900D76A63D6}" destId="{F2EDA413-99F0-9F49-855B-92E0AF44579A}" srcOrd="1" destOrd="0" presId="urn:microsoft.com/office/officeart/2005/8/layout/list1"/>
    <dgm:cxn modelId="{6D3BE5CC-E133-6045-87C4-D3E82D6B8964}" type="presParOf" srcId="{0412844E-1AD4-4E7C-A6C0-B858F380E55D}" destId="{07FF5C6D-CF7D-D840-9C33-AE22F6275147}" srcOrd="13" destOrd="0" presId="urn:microsoft.com/office/officeart/2005/8/layout/list1"/>
    <dgm:cxn modelId="{0F1BBBEF-BC76-6840-A7C8-3D44C006C1C7}" type="presParOf" srcId="{0412844E-1AD4-4E7C-A6C0-B858F380E55D}" destId="{945F3937-B0B2-B645-A5D2-AD799A0E3783}" srcOrd="14" destOrd="0" presId="urn:microsoft.com/office/officeart/2005/8/layout/list1"/>
    <dgm:cxn modelId="{439AD952-A279-CF4D-8223-87ADF35C6C7F}" type="presParOf" srcId="{0412844E-1AD4-4E7C-A6C0-B858F380E55D}" destId="{52D51573-C7F5-D144-8F0D-EC759AF63CA9}" srcOrd="15" destOrd="0" presId="urn:microsoft.com/office/officeart/2005/8/layout/list1"/>
    <dgm:cxn modelId="{7F762040-288C-2445-86F1-037227113378}" type="presParOf" srcId="{0412844E-1AD4-4E7C-A6C0-B858F380E55D}" destId="{5133AD06-3F1D-4B4C-AC3A-9217C655AAF8}" srcOrd="16" destOrd="0" presId="urn:microsoft.com/office/officeart/2005/8/layout/list1"/>
    <dgm:cxn modelId="{FC7AFEA3-D829-004C-ADF2-11D8A21BD5C2}" type="presParOf" srcId="{5133AD06-3F1D-4B4C-AC3A-9217C655AAF8}" destId="{C8D34524-540A-864C-9BEF-C3A470A0AEF6}" srcOrd="0" destOrd="0" presId="urn:microsoft.com/office/officeart/2005/8/layout/list1"/>
    <dgm:cxn modelId="{DF9C9A2A-FB66-3042-BBB5-73E4A8ECB60C}" type="presParOf" srcId="{5133AD06-3F1D-4B4C-AC3A-9217C655AAF8}" destId="{418507E9-12A0-1044-89A6-F879F2137DA5}" srcOrd="1" destOrd="0" presId="urn:microsoft.com/office/officeart/2005/8/layout/list1"/>
    <dgm:cxn modelId="{8B256C77-3CA3-8649-B7F2-2B45E19F4F3A}" type="presParOf" srcId="{0412844E-1AD4-4E7C-A6C0-B858F380E55D}" destId="{B36F0291-43D6-7A47-8642-3D5F8E18B1F9}" srcOrd="17" destOrd="0" presId="urn:microsoft.com/office/officeart/2005/8/layout/list1"/>
    <dgm:cxn modelId="{5A191C00-A5F1-1E49-926B-6472C9093543}" type="presParOf" srcId="{0412844E-1AD4-4E7C-A6C0-B858F380E55D}" destId="{707D57C0-9D86-9940-A646-E6016B05E9F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08DA7-E657-42E8-91D3-681413B31E05}">
      <dsp:nvSpPr>
        <dsp:cNvPr id="0" name=""/>
        <dsp:cNvSpPr/>
      </dsp:nvSpPr>
      <dsp:spPr>
        <a:xfrm>
          <a:off x="0" y="311550"/>
          <a:ext cx="4530654" cy="252000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6BF9C-A8B2-4DEE-A9DC-3E7B8BB0DF15}">
      <dsp:nvSpPr>
        <dsp:cNvPr id="0" name=""/>
        <dsp:cNvSpPr/>
      </dsp:nvSpPr>
      <dsp:spPr>
        <a:xfrm>
          <a:off x="217521" y="57389"/>
          <a:ext cx="4095613" cy="451856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874" tIns="0" rIns="11987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>
              <a:solidFill>
                <a:srgbClr val="FFC000"/>
              </a:solidFill>
              <a:effectLst/>
              <a:latin typeface="Sorts Mill Goudy"/>
              <a:ea typeface="Sorts Mill Goudy"/>
              <a:cs typeface="Sorts Mill Goudy"/>
            </a:rPr>
            <a:t>Inscripción libre y abierta.</a:t>
          </a:r>
          <a:endParaRPr lang="es-CO" sz="1600" kern="1200" dirty="0">
            <a:solidFill>
              <a:srgbClr val="FFC000"/>
            </a:solidFill>
          </a:endParaRPr>
        </a:p>
      </dsp:txBody>
      <dsp:txXfrm>
        <a:off x="239579" y="79447"/>
        <a:ext cx="4051497" cy="407740"/>
      </dsp:txXfrm>
    </dsp:sp>
    <dsp:sp modelId="{806376D5-65AB-4221-A8BC-9E40598F95B1}">
      <dsp:nvSpPr>
        <dsp:cNvPr id="0" name=""/>
        <dsp:cNvSpPr/>
      </dsp:nvSpPr>
      <dsp:spPr>
        <a:xfrm>
          <a:off x="0" y="964047"/>
          <a:ext cx="4530654" cy="252000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CD0C4-0178-4FCA-8EE7-8079A65CAD64}">
      <dsp:nvSpPr>
        <dsp:cNvPr id="0" name=""/>
        <dsp:cNvSpPr/>
      </dsp:nvSpPr>
      <dsp:spPr>
        <a:xfrm>
          <a:off x="226311" y="617550"/>
          <a:ext cx="4126979" cy="494096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874" tIns="0" rIns="11987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>
              <a:solidFill>
                <a:srgbClr val="FFC000"/>
              </a:solidFill>
              <a:effectLst/>
              <a:latin typeface="Sorts Mill Goudy"/>
              <a:ea typeface="Sorts Mill Goudy"/>
              <a:cs typeface="Sorts Mill Goudy"/>
            </a:rPr>
            <a:t>Medio de transmisión remota y horarios a determinar.</a:t>
          </a:r>
          <a:endParaRPr lang="es-CO" sz="1600" kern="1200" dirty="0">
            <a:solidFill>
              <a:srgbClr val="FFC000"/>
            </a:solidFill>
          </a:endParaRPr>
        </a:p>
      </dsp:txBody>
      <dsp:txXfrm>
        <a:off x="250431" y="641670"/>
        <a:ext cx="4078739" cy="445856"/>
      </dsp:txXfrm>
    </dsp:sp>
    <dsp:sp modelId="{9797D96F-AEAC-450E-8E8E-7F5501384630}">
      <dsp:nvSpPr>
        <dsp:cNvPr id="0" name=""/>
        <dsp:cNvSpPr/>
      </dsp:nvSpPr>
      <dsp:spPr>
        <a:xfrm>
          <a:off x="0" y="1581486"/>
          <a:ext cx="4530654" cy="252000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FEB23-5C03-40C0-93FF-8B80F306154E}">
      <dsp:nvSpPr>
        <dsp:cNvPr id="0" name=""/>
        <dsp:cNvSpPr/>
      </dsp:nvSpPr>
      <dsp:spPr>
        <a:xfrm>
          <a:off x="226311" y="1270047"/>
          <a:ext cx="4142631" cy="459038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874" tIns="0" rIns="11987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>
              <a:solidFill>
                <a:srgbClr val="FFC000"/>
              </a:solidFill>
              <a:effectLst/>
              <a:latin typeface="Sorts Mill Goudy"/>
              <a:ea typeface="Sorts Mill Goudy"/>
              <a:cs typeface="Sorts Mill Goudy"/>
            </a:rPr>
            <a:t>Se publicarán las actas del Simposio en un Libro.</a:t>
          </a:r>
          <a:endParaRPr lang="es-CO" sz="1600" kern="1200" dirty="0">
            <a:solidFill>
              <a:srgbClr val="FFC000"/>
            </a:solidFill>
          </a:endParaRPr>
        </a:p>
      </dsp:txBody>
      <dsp:txXfrm>
        <a:off x="248719" y="1292455"/>
        <a:ext cx="4097815" cy="414222"/>
      </dsp:txXfrm>
    </dsp:sp>
    <dsp:sp modelId="{945F3937-B0B2-B645-A5D2-AD799A0E3783}">
      <dsp:nvSpPr>
        <dsp:cNvPr id="0" name=""/>
        <dsp:cNvSpPr/>
      </dsp:nvSpPr>
      <dsp:spPr>
        <a:xfrm>
          <a:off x="0" y="2112850"/>
          <a:ext cx="4530654" cy="252000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DA413-99F0-9F49-855B-92E0AF44579A}">
      <dsp:nvSpPr>
        <dsp:cNvPr id="0" name=""/>
        <dsp:cNvSpPr/>
      </dsp:nvSpPr>
      <dsp:spPr>
        <a:xfrm>
          <a:off x="226532" y="1887486"/>
          <a:ext cx="4209888" cy="372964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874" tIns="0" rIns="11987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rgbClr val="FFC000"/>
              </a:solidFill>
            </a:rPr>
            <a:t>Pendiente fecha de recepción de ponencias. </a:t>
          </a:r>
        </a:p>
      </dsp:txBody>
      <dsp:txXfrm>
        <a:off x="244739" y="1905693"/>
        <a:ext cx="4173474" cy="336550"/>
      </dsp:txXfrm>
    </dsp:sp>
    <dsp:sp modelId="{707D57C0-9D86-9940-A646-E6016B05E9F8}">
      <dsp:nvSpPr>
        <dsp:cNvPr id="0" name=""/>
        <dsp:cNvSpPr/>
      </dsp:nvSpPr>
      <dsp:spPr>
        <a:xfrm>
          <a:off x="0" y="2646131"/>
          <a:ext cx="4530654" cy="252000"/>
        </a:xfrm>
        <a:prstGeom prst="rect">
          <a:avLst/>
        </a:prstGeom>
        <a:solidFill>
          <a:schemeClr val="accent4">
            <a:lumMod val="75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507E9-12A0-1044-89A6-F879F2137DA5}">
      <dsp:nvSpPr>
        <dsp:cNvPr id="0" name=""/>
        <dsp:cNvSpPr/>
      </dsp:nvSpPr>
      <dsp:spPr>
        <a:xfrm>
          <a:off x="226532" y="2418850"/>
          <a:ext cx="4229804" cy="374880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874" tIns="0" rIns="11987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rgbClr val="FFC000"/>
              </a:solidFill>
            </a:rPr>
            <a:t>Mecanismo de recepción de ponencias. </a:t>
          </a:r>
        </a:p>
      </dsp:txBody>
      <dsp:txXfrm>
        <a:off x="244832" y="2437150"/>
        <a:ext cx="4193204" cy="338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A7A63A-3914-F344-A109-1CD424A90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77BF616-70BF-A740-AF79-FC8102EC3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08CBD05-DFC1-AB41-B8F4-FB36355C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25D-5FD4-1F42-B9CA-0B67C03309A9}" type="datetimeFigureOut">
              <a:rPr lang="es-CO" smtClean="0"/>
              <a:t>25/02/2021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DF5B2E8-6EB8-EB48-AB18-DACB4110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7BF011F-2074-1147-BE62-8F6507A2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6209-E5D3-7E41-834A-DFC98CAE75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877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60398D-E44A-8745-BE7D-7C1C388A4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EBFF4F2-CD40-714F-9995-609094E2C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0FFD28C-28F5-0B4B-BF5E-D14976A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25D-5FD4-1F42-B9CA-0B67C03309A9}" type="datetimeFigureOut">
              <a:rPr lang="es-CO" smtClean="0"/>
              <a:t>25/02/2021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43F4084-EF91-D940-8CE2-F0B4845AC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A786E24-6AEE-5C4C-96B8-CB5750FA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6209-E5D3-7E41-834A-DFC98CAE75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985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32ACEF9-8C0D-6A4F-98F8-4E4061F6E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FBFA365-36C0-9845-A481-6CC731173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44FCB5-1697-B141-8AD9-1E0981548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25D-5FD4-1F42-B9CA-0B67C03309A9}" type="datetimeFigureOut">
              <a:rPr lang="es-CO" smtClean="0"/>
              <a:t>25/02/2021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44576EA-DF61-EF45-8E19-7BED2729A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AAD9189-AF6B-4443-8268-148F18D6B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6209-E5D3-7E41-834A-DFC98CAE75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720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522FD8-C1CC-0349-9E26-46896322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1048174-850B-1641-A79F-DA442C732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AC08A1B-531C-1C4F-9805-8C393711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F7FE8CE-87F2-4744-B2A3-E7270518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904DBA4-9FE9-A44C-8945-0EB09A47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065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2F3886-380E-B549-A0FF-2D889FCA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771B6E1-2677-DF4C-851E-D1F9BF35C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8390C7D-DB4C-2D4A-B067-A3D666DC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320DA8F-554A-4E4A-98B9-661F8A2C0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27BF992-C1AE-F64A-B762-24253F9F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25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8C3A01-06A5-E742-AE58-C02DB0FE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C4AA73F-F316-7549-81BC-BD9067F41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F9C72A9-5E4C-694F-9179-136E7C31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B0DCB89-5B95-1644-9B10-C5280E64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72C2BC0-58D2-8145-AE1E-D51AA59A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8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4C9A514-37EF-B542-AD17-B9158D70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459C193-7E5A-944F-B29D-FDF93BB00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173FFCE-B457-714B-B4FE-CBC9E7DE1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8FA2342-2423-894E-94D5-AAC880F6F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5C8732B-B4CC-7C43-9948-5244D6239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C3758AD-B27D-C943-8E0B-3BF4D66DA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13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021B7D-A942-C64D-A0F4-FA032E873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F6514E2-1846-9E46-A6F2-08AA6A711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59C2378-0AB7-FB41-A063-476CC1482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A195B98-D595-1443-8120-473B78446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1FCBA5F-735F-2C45-9108-8B41D2CC1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56C3942-EC9E-7F46-9C90-41F2CC97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C0D0A01-8361-364A-A76B-620DE0009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34743BD-3AE4-2444-9572-2C9B93B3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48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C8AFBE-A515-DD4D-B9E8-5BF910B8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3C29E45-7AB0-B146-9324-6F7F834B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A443584-A2FA-B64E-B0AC-A5C5CFE7F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79AFB89-62E4-674A-8103-988632C4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61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CFBD209-E897-804A-B0B2-19FACF991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2909179-5809-EA4E-A476-B92CC6E2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F9ABFAE-CBB3-804B-BD35-57F46386E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86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9EB207-2EEE-FB44-B81A-ECF85385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7A3F656-2D50-3B46-905F-F6A98BFD7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EDBD72B-7E91-AD43-A49A-F7E969640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70B42CF-449C-7145-AF4F-82F04F62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A622B1D-B484-6145-B38E-69E693FCA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7F4E680-0B42-EF49-AC15-AC0C8F71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0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77D751-1589-2D4D-90B8-348294B4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DB410FF-0AD2-1443-ADB9-DE434B88F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2C6598A-BA2B-B84E-9F4C-A8DBC22E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25D-5FD4-1F42-B9CA-0B67C03309A9}" type="datetimeFigureOut">
              <a:rPr lang="es-CO" smtClean="0"/>
              <a:t>25/02/2021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0F3BA9D-4604-7442-8906-1EF6F3007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9FD22E9-1CA8-DB4B-B360-CA8B98DE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6209-E5D3-7E41-834A-DFC98CAE75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690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2AAB03-C5F6-9845-A3E7-3459A60AF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202B87E2-31A8-8146-88A3-AA1D62473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5666B07-6391-DF42-B6AD-33546475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59EF3A5-2057-E340-8131-BB855F81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D6F3D44-D3D5-8940-9425-F1AAA7ACF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4320501-5812-4649-BD0E-F7BD1412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88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E37397-686A-3D47-825A-57F3C52C6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CB984C6-A431-354B-8BEB-A62A56725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5C24B3A-520E-764E-8048-7242D2BCD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E3EF977-9027-C64E-8584-E9873D3D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4AF7A3C-2347-6F40-AB80-C530C9EC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96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21EF94C-DA34-2E41-888B-7EB7E4F75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291B54F-F043-6348-B704-86997ACAE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E58307C-6F61-0849-9E6B-842582F8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2/25/2021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069DE28-CBD7-164C-9B74-59D11711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3534D0F-7F3C-5145-98DC-D19341E3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4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57008E-146D-8445-A7ED-C594C4F15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CEAC0FE-60DE-8F4B-A376-C6C367A93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1F2639D-8D67-0A48-96EB-EDC87987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25D-5FD4-1F42-B9CA-0B67C03309A9}" type="datetimeFigureOut">
              <a:rPr lang="es-CO" smtClean="0"/>
              <a:t>25/02/2021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2CAB114-57DE-6241-85B0-F99B69B34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2733959-94CF-C04E-91C9-290FCF6D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6209-E5D3-7E41-834A-DFC98CAE75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03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93EFF7-140B-A34D-8850-B13437E4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AEFE47E-873E-0B4A-BF20-1C06C4CBD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92919E3-8CE2-F140-9DBF-8EBDA83D8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2C875A0-D435-314F-AC3B-DF49EB902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25D-5FD4-1F42-B9CA-0B67C03309A9}" type="datetimeFigureOut">
              <a:rPr lang="es-CO" smtClean="0"/>
              <a:t>25/02/2021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847A1A1-F735-9349-B011-AD7F0A42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4C8A64F-4DA9-3141-B5BF-096045D8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6209-E5D3-7E41-834A-DFC98CAE75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193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F7E70D-8178-2B49-972B-05B63D26D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6A310FA-3F64-FF44-ACA6-29927BB41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7058DEE-806C-0D4E-8E20-966B1DF12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2343D64-ACFD-EA46-9B7D-68B8DC77D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6153F8F-F91F-6948-8740-6411080A3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BDE455E-55F9-2048-9DD5-9812CD49C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25D-5FD4-1F42-B9CA-0B67C03309A9}" type="datetimeFigureOut">
              <a:rPr lang="es-CO" smtClean="0"/>
              <a:t>25/02/2021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4DC32B9-4C03-824E-A0DE-34C92494C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2732A5E-3FB9-AD48-B17A-F311F15A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6209-E5D3-7E41-834A-DFC98CAE75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559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C1683C-30A7-4947-970C-3BB9EB5B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8470D70-47D1-2940-B9BF-7804A269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25D-5FD4-1F42-B9CA-0B67C03309A9}" type="datetimeFigureOut">
              <a:rPr lang="es-CO" smtClean="0"/>
              <a:t>25/02/2021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F7B4FCA-EA5C-C044-94D3-B9B4874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E196037-56BD-0C43-8B85-6044A4EB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6209-E5D3-7E41-834A-DFC98CAE75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707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DC69FA4-1211-5E4C-80F9-F7AC4537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25D-5FD4-1F42-B9CA-0B67C03309A9}" type="datetimeFigureOut">
              <a:rPr lang="es-CO" smtClean="0"/>
              <a:t>25/02/2021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ED8AD72-5445-CF4E-B620-2DC2BCC4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AC9C9D4-0E2B-8B48-AFAE-987B7E032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6209-E5D3-7E41-834A-DFC98CAE75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38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EAC981-EDF7-C14B-8620-106397B76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CE469FB-3F6D-F44D-BE5F-5372E5072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B5D0880-C56C-F74E-820C-63C7943D8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9A0331B-17A6-9C45-873E-D68B9D2B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25D-5FD4-1F42-B9CA-0B67C03309A9}" type="datetimeFigureOut">
              <a:rPr lang="es-CO" smtClean="0"/>
              <a:t>25/02/2021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FC60893-6573-5144-8876-448FC1596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459EF98-1A01-1D41-8079-6EE67B50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6209-E5D3-7E41-834A-DFC98CAE75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817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CCF1F4-4C42-2641-B3F6-1010335C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30338B9-EB79-CD4A-BB27-002BEFDC3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FE4139C-D365-5F4A-A9DF-C211A072D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9C91F18-9090-9D4C-8F6C-C90CAEF1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225D-5FD4-1F42-B9CA-0B67C03309A9}" type="datetimeFigureOut">
              <a:rPr lang="es-CO" smtClean="0"/>
              <a:t>25/02/2021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8D0717D-EBA7-F542-B17C-80C5EB42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FB34B68-9D29-CB4B-95B4-8AC05E90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E6209-E5D3-7E41-834A-DFC98CAE75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801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15D5AD3-1D84-9745-80E8-68B456EF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3145BF6-155D-2B45-8DFA-3C3ACC440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0E5951B-8B4B-C545-9BF1-172FCE606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225D-5FD4-1F42-B9CA-0B67C03309A9}" type="datetimeFigureOut">
              <a:rPr lang="es-CO" smtClean="0"/>
              <a:t>25/02/2021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1CCADE6-4289-A749-9739-768E39EF7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A3CA4A6-938B-BE40-B58C-8C9AEB4B1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E6209-E5D3-7E41-834A-DFC98CAE75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870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4AE2C54-C1BF-7244-B403-D942CA3B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8DE7A05-551B-CA49-A7A2-6904D9C01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299207E-F46C-824D-AF99-F549DAED4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225D-5FD4-1F42-B9CA-0B67C03309A9}" type="datetimeFigureOut">
              <a:rPr lang="es-CO" smtClean="0"/>
              <a:t>25/02/2021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BD57510-9CAB-DD4D-B74A-7AF68723D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74475C-E1E8-CE41-99D3-3F2A3BD6A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E6209-E5D3-7E41-834A-DFC98CAE75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419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jpeg"/><Relationship Id="rId5" Type="http://schemas.openxmlformats.org/officeDocument/2006/relationships/image" Target="../media/image4.png"/><Relationship Id="rId15" Type="http://schemas.openxmlformats.org/officeDocument/2006/relationships/image" Target="../media/image9.jpe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9F4E2C-F131-4475-835F-8168452B9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804" y="4441878"/>
            <a:ext cx="4374999" cy="2068039"/>
          </a:xfrm>
          <a:noFill/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s-AR" sz="1050" b="1" i="1" dirty="0">
                <a:solidFill>
                  <a:schemeClr val="bg1"/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/>
            </a:r>
            <a:br>
              <a:rPr lang="es-AR" sz="1050" b="1" i="1" dirty="0">
                <a:solidFill>
                  <a:schemeClr val="bg1"/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</a:br>
            <a:r>
              <a:rPr lang="es-AR" sz="1050" b="1" i="1" dirty="0">
                <a:solidFill>
                  <a:schemeClr val="bg1"/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/>
            </a:r>
            <a:br>
              <a:rPr lang="es-AR" sz="1050" b="1" i="1" dirty="0">
                <a:solidFill>
                  <a:schemeClr val="bg1"/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</a:br>
            <a:r>
              <a:rPr lang="es-AR" sz="1050" b="1" i="1" dirty="0">
                <a:solidFill>
                  <a:schemeClr val="bg1"/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/>
            </a:r>
            <a:br>
              <a:rPr lang="es-AR" sz="1050" b="1" i="1" dirty="0">
                <a:solidFill>
                  <a:schemeClr val="bg1"/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</a:br>
            <a:r>
              <a:rPr lang="es-AR" sz="1050" b="1" i="1" dirty="0">
                <a:solidFill>
                  <a:schemeClr val="bg1"/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/>
            </a:r>
            <a:br>
              <a:rPr lang="es-AR" sz="1050" b="1" i="1" dirty="0">
                <a:solidFill>
                  <a:schemeClr val="bg1"/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</a:br>
            <a:r>
              <a:rPr lang="es-AR" sz="1050" b="1" i="1" dirty="0">
                <a:solidFill>
                  <a:schemeClr val="bg1"/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/>
            </a:r>
            <a:br>
              <a:rPr lang="es-AR" sz="1050" b="1" i="1" dirty="0">
                <a:solidFill>
                  <a:schemeClr val="bg1"/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</a:br>
            <a:endParaRPr lang="es-CO" sz="105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xmlns="" id="{408B6CDA-402A-4DB5-9DC5-786C18F6B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36" y="2867577"/>
            <a:ext cx="77970" cy="15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576" tIns="19289" rIns="38576" bIns="19289" numCol="1" anchor="ctr" anchorCtr="0" compatLnSpc="1">
            <a:prstTxWarp prst="textNoShape">
              <a:avLst/>
            </a:prstTxWarp>
            <a:spAutoFit/>
          </a:bodyPr>
          <a:lstStyle/>
          <a:p>
            <a:pPr defTabSz="342900"/>
            <a:endParaRPr lang="es-CO" sz="760">
              <a:solidFill>
                <a:prstClr val="white"/>
              </a:solidFill>
              <a:latin typeface="Century Gothic" panose="020B0502020202020204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0405C6E3-E7D0-44F1-87E3-CD6C9B2AE7B2}"/>
              </a:ext>
            </a:extLst>
          </p:cNvPr>
          <p:cNvGrpSpPr/>
          <p:nvPr/>
        </p:nvGrpSpPr>
        <p:grpSpPr>
          <a:xfrm>
            <a:off x="4687191" y="264939"/>
            <a:ext cx="4530654" cy="1361911"/>
            <a:chOff x="0" y="-2539"/>
            <a:chExt cx="7239020" cy="1358717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D1EBBFCD-7F33-4D17-BDE4-717075C690AA}"/>
                </a:ext>
              </a:extLst>
            </p:cNvPr>
            <p:cNvSpPr/>
            <p:nvPr/>
          </p:nvSpPr>
          <p:spPr>
            <a:xfrm>
              <a:off x="180137" y="725114"/>
              <a:ext cx="169755" cy="186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342900">
                <a:lnSpc>
                  <a:spcPct val="114000"/>
                </a:lnSpc>
                <a:spcAft>
                  <a:spcPts val="422"/>
                </a:spcAft>
              </a:pPr>
              <a:r>
                <a:rPr lang="es-AR" sz="422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</a:t>
              </a:r>
              <a:endParaRPr lang="es-CO" sz="464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78C6CD8B-C557-46B9-99D2-6384EC999865}"/>
                </a:ext>
              </a:extLst>
            </p:cNvPr>
            <p:cNvSpPr/>
            <p:nvPr/>
          </p:nvSpPr>
          <p:spPr>
            <a:xfrm>
              <a:off x="2230247" y="725114"/>
              <a:ext cx="1227831" cy="186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342900">
                <a:lnSpc>
                  <a:spcPct val="114000"/>
                </a:lnSpc>
                <a:spcAft>
                  <a:spcPts val="422"/>
                </a:spcAft>
              </a:pPr>
              <a:r>
                <a:rPr lang="es-AR" sz="422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               </a:t>
              </a:r>
              <a:endParaRPr lang="es-CO" sz="464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042D3751-777E-4D2C-8D0B-CB0FBE6857F3}"/>
                </a:ext>
              </a:extLst>
            </p:cNvPr>
            <p:cNvSpPr/>
            <p:nvPr/>
          </p:nvSpPr>
          <p:spPr>
            <a:xfrm>
              <a:off x="3152521" y="725114"/>
              <a:ext cx="42058" cy="186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342900">
                <a:lnSpc>
                  <a:spcPct val="114000"/>
                </a:lnSpc>
                <a:spcAft>
                  <a:spcPts val="422"/>
                </a:spcAft>
              </a:pPr>
              <a:r>
                <a:rPr lang="es-CO" sz="422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s-CO" sz="464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17CB35E3-2145-4FF9-8389-FE9433362AA0}"/>
                </a:ext>
              </a:extLst>
            </p:cNvPr>
            <p:cNvSpPr/>
            <p:nvPr/>
          </p:nvSpPr>
          <p:spPr>
            <a:xfrm>
              <a:off x="6224016" y="725114"/>
              <a:ext cx="1015004" cy="186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342900">
                <a:lnSpc>
                  <a:spcPct val="114000"/>
                </a:lnSpc>
                <a:spcAft>
                  <a:spcPts val="422"/>
                </a:spcAft>
              </a:pPr>
              <a:r>
                <a:rPr lang="es-AR" sz="422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             </a:t>
              </a:r>
              <a:endParaRPr lang="es-CO" sz="464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4AEE64B4-D9B6-4529-B04B-F168B19CC2A2}"/>
                </a:ext>
              </a:extLst>
            </p:cNvPr>
            <p:cNvSpPr/>
            <p:nvPr/>
          </p:nvSpPr>
          <p:spPr>
            <a:xfrm>
              <a:off x="0" y="869894"/>
              <a:ext cx="465693" cy="186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342900">
                <a:lnSpc>
                  <a:spcPct val="114000"/>
                </a:lnSpc>
                <a:spcAft>
                  <a:spcPts val="422"/>
                </a:spcAft>
              </a:pPr>
              <a:r>
                <a:rPr lang="es-AR" sz="422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  </a:t>
              </a:r>
              <a:endParaRPr lang="es-CO" sz="464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A2A76DB3-FB02-4EA3-91F4-37776E9463DF}"/>
                </a:ext>
              </a:extLst>
            </p:cNvPr>
            <p:cNvSpPr/>
            <p:nvPr/>
          </p:nvSpPr>
          <p:spPr>
            <a:xfrm>
              <a:off x="6332221" y="869894"/>
              <a:ext cx="42058" cy="186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342900">
                <a:lnSpc>
                  <a:spcPct val="114000"/>
                </a:lnSpc>
                <a:spcAft>
                  <a:spcPts val="422"/>
                </a:spcAft>
              </a:pPr>
              <a:r>
                <a:rPr lang="es-AR" sz="464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es-CO" sz="464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defTabSz="342900">
                <a:lnSpc>
                  <a:spcPct val="114000"/>
                </a:lnSpc>
                <a:spcAft>
                  <a:spcPts val="422"/>
                </a:spcAft>
              </a:pPr>
              <a:r>
                <a:rPr lang="es-AR" sz="464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es-CO" sz="464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defTabSz="342900">
                <a:lnSpc>
                  <a:spcPct val="114000"/>
                </a:lnSpc>
                <a:spcAft>
                  <a:spcPts val="422"/>
                </a:spcAft>
              </a:pPr>
              <a:r>
                <a:rPr lang="es-AR" sz="422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s-CO" sz="464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925F7F36-383C-4C18-94A7-71096E1623B5}"/>
                </a:ext>
              </a:extLst>
            </p:cNvPr>
            <p:cNvSpPr/>
            <p:nvPr/>
          </p:nvSpPr>
          <p:spPr>
            <a:xfrm>
              <a:off x="180137" y="985718"/>
              <a:ext cx="42059" cy="186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342900">
                <a:lnSpc>
                  <a:spcPct val="114000"/>
                </a:lnSpc>
                <a:spcAft>
                  <a:spcPts val="422"/>
                </a:spcAft>
              </a:pPr>
              <a:r>
                <a:rPr lang="es-CO" sz="422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s-CO" sz="464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6" name="Shape 11">
              <a:extLst>
                <a:ext uri="{FF2B5EF4-FFF2-40B4-BE49-F238E27FC236}">
                  <a16:creationId xmlns:a16="http://schemas.microsoft.com/office/drawing/2014/main" xmlns="" id="{9CFBE2B3-6990-44C9-B030-1000A14A7C04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03403" y="-2539"/>
              <a:ext cx="1917700" cy="831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Shape 12">
              <a:extLst>
                <a:ext uri="{FF2B5EF4-FFF2-40B4-BE49-F238E27FC236}">
                  <a16:creationId xmlns:a16="http://schemas.microsoft.com/office/drawing/2014/main" xmlns="" id="{1FD83838-2814-4413-835C-6113C370612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22828" y="207010"/>
              <a:ext cx="2898775" cy="622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Shape 13">
              <a:extLst>
                <a:ext uri="{FF2B5EF4-FFF2-40B4-BE49-F238E27FC236}">
                  <a16:creationId xmlns:a16="http://schemas.microsoft.com/office/drawing/2014/main" xmlns="" id="{2DCECB0D-37F9-4EE2-8A55-3A7809C50B4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4678" y="867410"/>
              <a:ext cx="5975350" cy="117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F5AB5309-78A1-4BFE-ABF2-00AC25E38E38}"/>
                </a:ext>
              </a:extLst>
            </p:cNvPr>
            <p:cNvSpPr/>
            <p:nvPr/>
          </p:nvSpPr>
          <p:spPr>
            <a:xfrm>
              <a:off x="5303266" y="877267"/>
              <a:ext cx="46741" cy="187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342900">
                <a:lnSpc>
                  <a:spcPct val="114000"/>
                </a:lnSpc>
                <a:spcAft>
                  <a:spcPts val="422"/>
                </a:spcAft>
              </a:pPr>
              <a:r>
                <a:rPr lang="es-CO" sz="422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CO" sz="464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25A0BD4A-7FAC-4B93-954C-C17BCDB2E8FA}"/>
                </a:ext>
              </a:extLst>
            </p:cNvPr>
            <p:cNvSpPr/>
            <p:nvPr/>
          </p:nvSpPr>
          <p:spPr>
            <a:xfrm>
              <a:off x="4245610" y="1131798"/>
              <a:ext cx="50673" cy="224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defTabSz="342900">
                <a:lnSpc>
                  <a:spcPct val="114000"/>
                </a:lnSpc>
                <a:spcAft>
                  <a:spcPts val="422"/>
                </a:spcAft>
              </a:pPr>
              <a:r>
                <a:rPr lang="es-CO" sz="506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s-CO" sz="464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7" name="Rectangle 26">
            <a:extLst>
              <a:ext uri="{FF2B5EF4-FFF2-40B4-BE49-F238E27FC236}">
                <a16:creationId xmlns:a16="http://schemas.microsoft.com/office/drawing/2014/main" xmlns="" id="{0E32CD1A-C8EA-4AF0-B3D9-001DE9B07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2469" y="2124316"/>
            <a:ext cx="4342705" cy="121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8576" tIns="19289" rIns="38576" bIns="19289" numCol="1" anchor="ctr" anchorCtr="0" compatLnSpc="1">
            <a:prstTxWarp prst="textNoShape">
              <a:avLst/>
            </a:prstTxWarp>
            <a:spAutoFit/>
          </a:bodyPr>
          <a:lstStyle/>
          <a:p>
            <a:pPr defTabSz="3857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CO" sz="1400" dirty="0">
                <a:solidFill>
                  <a:srgbClr val="FFC000"/>
                </a:solidFill>
                <a:latin typeface="Arial" panose="020B0604020202020204" pitchFamily="34" charset="0"/>
                <a:ea typeface="Lustria"/>
                <a:cs typeface="Lustria"/>
              </a:rPr>
              <a:t>LAGHCIB</a:t>
            </a:r>
          </a:p>
          <a:p>
            <a:pPr defTabSz="342900">
              <a:lnSpc>
                <a:spcPct val="115000"/>
              </a:lnSpc>
            </a:pPr>
            <a:r>
              <a:rPr lang="es-AR" sz="14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INTERNATIONAL Lab-GLOBAL HISTORY &amp; CYBERSPACELABORATORIO INTERNACIONAL HISTORIA GLOBAL Y CIBERESPACIO</a:t>
            </a:r>
            <a:endParaRPr lang="es-CO" sz="14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385767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altLang="es-CO" sz="1400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9C6E6942-76FA-4942-A7FF-4C7D525429E0}"/>
              </a:ext>
            </a:extLst>
          </p:cNvPr>
          <p:cNvSpPr txBox="1"/>
          <p:nvPr/>
        </p:nvSpPr>
        <p:spPr>
          <a:xfrm>
            <a:off x="333573" y="1911364"/>
            <a:ext cx="4771630" cy="13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/>
            <a:r>
              <a:rPr lang="es-AR" sz="2000" b="1" dirty="0">
                <a:solidFill>
                  <a:schemeClr val="bg1"/>
                </a:solidFill>
                <a:latin typeface="Sorts Mill Goudy"/>
                <a:ea typeface="Sorts Mill Goudy"/>
                <a:cs typeface="Sorts Mill Goudy"/>
              </a:rPr>
              <a:t>CONGRESO: </a:t>
            </a:r>
            <a:r>
              <a:rPr lang="es-CO" sz="2000" dirty="0">
                <a:solidFill>
                  <a:srgbClr val="FFC000"/>
                </a:solidFill>
                <a:latin typeface="Sorts Mill Goudy"/>
                <a:ea typeface="Calibri" panose="020F0502020204030204" pitchFamily="34" charset="0"/>
              </a:rPr>
              <a:t/>
            </a:r>
            <a:br>
              <a:rPr lang="es-CO" sz="2000" dirty="0">
                <a:solidFill>
                  <a:srgbClr val="FFC000"/>
                </a:solidFill>
                <a:latin typeface="Sorts Mill Goudy"/>
                <a:ea typeface="Calibri" panose="020F0502020204030204" pitchFamily="34" charset="0"/>
              </a:rPr>
            </a:br>
            <a:r>
              <a:rPr lang="es-AR" sz="2000" b="1" dirty="0">
                <a:solidFill>
                  <a:srgbClr val="FFC000"/>
                </a:solidFill>
                <a:latin typeface="Bodoni Bk BT" panose="02070603070706020303" pitchFamily="18" charset="0"/>
                <a:ea typeface="Sorts Mill Goudy"/>
                <a:cs typeface="Sorts Mill Goudy"/>
              </a:rPr>
              <a:t>Ciberculturas y Desigualdades digitales en </a:t>
            </a:r>
            <a:br>
              <a:rPr lang="es-AR" sz="2000" b="1" dirty="0">
                <a:solidFill>
                  <a:srgbClr val="FFC000"/>
                </a:solidFill>
                <a:latin typeface="Bodoni Bk BT" panose="02070603070706020303" pitchFamily="18" charset="0"/>
                <a:ea typeface="Sorts Mill Goudy"/>
                <a:cs typeface="Sorts Mill Goudy"/>
              </a:rPr>
            </a:br>
            <a:r>
              <a:rPr lang="es-AR" sz="2000" b="1" dirty="0">
                <a:solidFill>
                  <a:srgbClr val="FFC000"/>
                </a:solidFill>
                <a:latin typeface="Bodoni Bk BT" panose="02070603070706020303" pitchFamily="18" charset="0"/>
                <a:ea typeface="Sorts Mill Goudy"/>
                <a:cs typeface="Sorts Mill Goudy"/>
              </a:rPr>
              <a:t>América Latina y el Caribe. </a:t>
            </a:r>
            <a:r>
              <a:rPr lang="es-CO" sz="2000" dirty="0">
                <a:solidFill>
                  <a:srgbClr val="FFC000"/>
                </a:solidFill>
                <a:latin typeface="Natural Beauty Personal Use" pitchFamily="2" charset="0"/>
                <a:ea typeface="Calibri" panose="020F0502020204030204" pitchFamily="34" charset="0"/>
              </a:rPr>
              <a:t/>
            </a:r>
            <a:br>
              <a:rPr lang="es-CO" sz="2000" dirty="0">
                <a:solidFill>
                  <a:srgbClr val="FFC000"/>
                </a:solidFill>
                <a:latin typeface="Natural Beauty Personal Use" pitchFamily="2" charset="0"/>
                <a:ea typeface="Calibri" panose="020F0502020204030204" pitchFamily="34" charset="0"/>
              </a:rPr>
            </a:br>
            <a:r>
              <a:rPr lang="es-AR" sz="2000" b="1" dirty="0">
                <a:solidFill>
                  <a:schemeClr val="bg1"/>
                </a:solidFill>
                <a:latin typeface="Sorts Mill Goudy"/>
                <a:ea typeface="Sorts Mill Goudy"/>
                <a:cs typeface="Sorts Mill Goudy"/>
              </a:rPr>
              <a:t>Mayo, 27, 28 y 29 de 2021</a:t>
            </a:r>
            <a:endParaRPr lang="es-CO" sz="2000" dirty="0">
              <a:solidFill>
                <a:schemeClr val="bg1"/>
              </a:solidFill>
              <a:latin typeface="Century Gothic" panose="020B0502020202020204"/>
            </a:endParaRPr>
          </a:p>
        </p:txBody>
      </p:sp>
      <p:pic>
        <p:nvPicPr>
          <p:cNvPr id="1056" name="Picture 32" descr="Resultado de imagen de universidad san buenaventura png">
            <a:extLst>
              <a:ext uri="{FF2B5EF4-FFF2-40B4-BE49-F238E27FC236}">
                <a16:creationId xmlns:a16="http://schemas.microsoft.com/office/drawing/2014/main" xmlns="" id="{70AEEE83-C438-40DD-986F-41A16F12B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927" y="214504"/>
            <a:ext cx="2184196" cy="136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Diagrama 28">
            <a:extLst>
              <a:ext uri="{FF2B5EF4-FFF2-40B4-BE49-F238E27FC236}">
                <a16:creationId xmlns:a16="http://schemas.microsoft.com/office/drawing/2014/main" xmlns="" id="{2656BD6D-9EA5-4D3F-97A3-24F0D904D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638225"/>
              </p:ext>
            </p:extLst>
          </p:nvPr>
        </p:nvGraphicFramePr>
        <p:xfrm>
          <a:off x="7402469" y="3514503"/>
          <a:ext cx="4530654" cy="2905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11237A2-EC99-B14C-9008-6B5D1AED89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5763" y="4923100"/>
            <a:ext cx="2672916" cy="149682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8BF2C957-C3AD-B043-855C-DE33E90B8C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125" y="3275338"/>
            <a:ext cx="3866400" cy="3265714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B4461772-5991-F641-BFCE-6DAAEA4F48A0}"/>
              </a:ext>
            </a:extLst>
          </p:cNvPr>
          <p:cNvSpPr/>
          <p:nvPr/>
        </p:nvSpPr>
        <p:spPr>
          <a:xfrm>
            <a:off x="258877" y="6564663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800" dirty="0">
                <a:solidFill>
                  <a:schemeClr val="bg1"/>
                </a:solidFill>
              </a:rPr>
              <a:t>http://biblio1.mdp.edu.ar/centro-ventas/producto/infodiversidad-y-cibercultura-globalizacion-e-informacion-en-america-latina/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02618859-56DC-2C46-8E65-3524C2F0A4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503" y="3323183"/>
            <a:ext cx="2613682" cy="1466337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3B9850D5-FEF2-B644-B81B-B16D92D1B7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05203" y="1324907"/>
            <a:ext cx="2069125" cy="193855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2361F523-0303-1D42-A521-6E3C5AD18B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47680" y="220984"/>
            <a:ext cx="2341799" cy="165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3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B96AC9E-D111-FB43-8AC3-17BA5597B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876" y="3288417"/>
            <a:ext cx="5927124" cy="347234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6C6E477-4F45-0F42-A51A-1A32783426FE}"/>
              </a:ext>
            </a:extLst>
          </p:cNvPr>
          <p:cNvSpPr txBox="1"/>
          <p:nvPr/>
        </p:nvSpPr>
        <p:spPr>
          <a:xfrm>
            <a:off x="1229087" y="4640430"/>
            <a:ext cx="49961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200" b="1" dirty="0">
                <a:solidFill>
                  <a:schemeClr val="bg1"/>
                </a:solidFill>
                <a:effectLst/>
                <a:latin typeface="Bahnschrift" panose="020B0502040204020203" pitchFamily="34" charset="0"/>
                <a:ea typeface="Sorts Mill Goudy"/>
                <a:cs typeface="Sorts Mill Goudy"/>
              </a:rPr>
              <a:t>Comité de Evaluación: </a:t>
            </a:r>
            <a:r>
              <a:rPr lang="es-CO" sz="1200" dirty="0">
                <a:solidFill>
                  <a:schemeClr val="bg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/>
            </a:r>
            <a:br>
              <a:rPr lang="es-CO" sz="1200" dirty="0">
                <a:solidFill>
                  <a:schemeClr val="bg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</a:br>
            <a:r>
              <a:rPr lang="es-AR" sz="1200" dirty="0">
                <a:solidFill>
                  <a:schemeClr val="accent2"/>
                </a:solidFill>
                <a:effectLst/>
                <a:latin typeface="Bahnschrift" panose="020B0502040204020203" pitchFamily="34" charset="0"/>
                <a:ea typeface="Sorts Mill Goudy"/>
                <a:cs typeface="Sorts Mill Goudy"/>
              </a:rPr>
              <a:t>Dra. Tania Meneses Cabrera (ECSAH-UNAD, Colombia).</a:t>
            </a:r>
            <a:r>
              <a:rPr lang="es-CO" sz="1200" dirty="0">
                <a:solidFill>
                  <a:schemeClr val="accent2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/>
            </a:r>
            <a:br>
              <a:rPr lang="es-CO" sz="1200" dirty="0">
                <a:solidFill>
                  <a:schemeClr val="accent2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</a:br>
            <a:r>
              <a:rPr lang="es-AR" sz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Bahnschrift" panose="020B0502040204020203" pitchFamily="34" charset="0"/>
                <a:ea typeface="Sorts Mill Goudy"/>
                <a:cs typeface="Sorts Mill Goudy"/>
              </a:rPr>
              <a:t>Dr. Ariel </a:t>
            </a:r>
            <a:r>
              <a:rPr lang="es-AR" sz="1200" dirty="0" err="1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Bahnschrift" panose="020B0502040204020203" pitchFamily="34" charset="0"/>
                <a:ea typeface="Sorts Mill Goudy"/>
                <a:cs typeface="Sorts Mill Goudy"/>
              </a:rPr>
              <a:t>Sar</a:t>
            </a:r>
            <a:r>
              <a:rPr lang="es-AR" sz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Bahnschrift" panose="020B0502040204020203" pitchFamily="34" charset="0"/>
                <a:ea typeface="Sorts Mill Goudy"/>
                <a:cs typeface="Sorts Mill Goudy"/>
              </a:rPr>
              <a:t> (Universidad de Buenos Aires)</a:t>
            </a:r>
            <a:r>
              <a:rPr lang="es-CO" sz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/>
            </a:r>
            <a:br>
              <a:rPr lang="es-CO" sz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</a:br>
            <a:r>
              <a:rPr lang="es-AR" sz="1200" dirty="0">
                <a:solidFill>
                  <a:schemeClr val="accent2"/>
                </a:solidFill>
                <a:effectLst/>
                <a:latin typeface="Bahnschrift" panose="020B0502040204020203" pitchFamily="34" charset="0"/>
                <a:ea typeface="Sorts Mill Goudy"/>
                <a:cs typeface="Sorts Mill Goudy"/>
              </a:rPr>
              <a:t>Lic. Francisco Villarroel (Universidad Santiago de Chile).</a:t>
            </a:r>
            <a:r>
              <a:rPr lang="es-CO" sz="1200" dirty="0">
                <a:solidFill>
                  <a:schemeClr val="accent2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/>
            </a:r>
            <a:br>
              <a:rPr lang="es-CO" sz="1200" dirty="0">
                <a:solidFill>
                  <a:schemeClr val="accent2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</a:br>
            <a:r>
              <a:rPr lang="es-AR" sz="12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Bahnschrift" panose="020B0502040204020203" pitchFamily="34" charset="0"/>
                <a:ea typeface="Sorts Mill Goudy"/>
                <a:cs typeface="Sorts Mill Goudy"/>
              </a:rPr>
              <a:t>P</a:t>
            </a:r>
            <a:r>
              <a:rPr lang="es-AR" sz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Bahnschrift" panose="020B0502040204020203" pitchFamily="34" charset="0"/>
                <a:ea typeface="Sorts Mill Goudy"/>
                <a:cs typeface="Sorts Mill Goudy"/>
              </a:rPr>
              <a:t>rof. Pablo Romero García (Universidad CLAEH, Uruguay).</a:t>
            </a:r>
            <a:r>
              <a:rPr lang="es-CO" sz="1200" dirty="0">
                <a:solidFill>
                  <a:schemeClr val="accent2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/>
            </a:r>
            <a:br>
              <a:rPr lang="es-CO" sz="1200" dirty="0">
                <a:solidFill>
                  <a:schemeClr val="accent2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</a:br>
            <a:r>
              <a:rPr lang="es-AR" sz="1200" dirty="0">
                <a:solidFill>
                  <a:schemeClr val="accent2"/>
                </a:solidFill>
                <a:effectLst/>
                <a:latin typeface="Bahnschrift" panose="020B0502040204020203" pitchFamily="34" charset="0"/>
                <a:ea typeface="Sorts Mill Goudy"/>
                <a:cs typeface="Sorts Mill Goudy"/>
              </a:rPr>
              <a:t>Mg. Jorge </a:t>
            </a:r>
            <a:r>
              <a:rPr lang="es-AR" sz="1200" dirty="0" err="1">
                <a:solidFill>
                  <a:schemeClr val="accent2"/>
                </a:solidFill>
                <a:effectLst/>
                <a:latin typeface="Bahnschrift" panose="020B0502040204020203" pitchFamily="34" charset="0"/>
                <a:ea typeface="Sorts Mill Goudy"/>
                <a:cs typeface="Sorts Mill Goudy"/>
              </a:rPr>
              <a:t>Ramirez</a:t>
            </a:r>
            <a:r>
              <a:rPr lang="es-AR" sz="1200" dirty="0">
                <a:solidFill>
                  <a:schemeClr val="accent2"/>
                </a:solidFill>
                <a:effectLst/>
                <a:latin typeface="Bahnschrift" panose="020B0502040204020203" pitchFamily="34" charset="0"/>
                <a:ea typeface="Sorts Mill Goudy"/>
                <a:cs typeface="Sorts Mill Goudy"/>
              </a:rPr>
              <a:t> (Universidad Santo Tomás, Sede Villavicencio).</a:t>
            </a:r>
          </a:p>
          <a:p>
            <a:r>
              <a:rPr lang="es-AR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Dr. Julio César Rodríguez: (CENPALAB. La Habana).</a:t>
            </a:r>
            <a:r>
              <a:rPr lang="es-CO" sz="1200" dirty="0">
                <a:solidFill>
                  <a:schemeClr val="accent2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/>
            </a:r>
            <a:br>
              <a:rPr lang="es-CO" sz="1200" dirty="0">
                <a:solidFill>
                  <a:schemeClr val="accent2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</a:br>
            <a:r>
              <a:rPr lang="es-AR" sz="1200" dirty="0">
                <a:solidFill>
                  <a:schemeClr val="accent2"/>
                </a:solidFill>
                <a:effectLst/>
                <a:latin typeface="Bahnschrift" panose="020B0502040204020203" pitchFamily="34" charset="0"/>
                <a:ea typeface="Sorts Mill Goudy"/>
                <a:cs typeface="Sorts Mill Goudy"/>
              </a:rPr>
              <a:t>Lic. Nicolás </a:t>
            </a:r>
            <a:r>
              <a:rPr lang="es-AR" sz="1200" dirty="0" err="1">
                <a:solidFill>
                  <a:schemeClr val="accent2"/>
                </a:solidFill>
                <a:effectLst/>
                <a:latin typeface="Bahnschrift" panose="020B0502040204020203" pitchFamily="34" charset="0"/>
                <a:ea typeface="Sorts Mill Goudy"/>
                <a:cs typeface="Sorts Mill Goudy"/>
              </a:rPr>
              <a:t>Chuchco</a:t>
            </a:r>
            <a:r>
              <a:rPr lang="es-AR" sz="1200" dirty="0">
                <a:solidFill>
                  <a:schemeClr val="accent2"/>
                </a:solidFill>
                <a:effectLst/>
                <a:latin typeface="Bahnschrift" panose="020B0502040204020203" pitchFamily="34" charset="0"/>
                <a:ea typeface="Sorts Mill Goudy"/>
                <a:cs typeface="Sorts Mill Goudy"/>
              </a:rPr>
              <a:t> (Universidad de Buenos Aires).</a:t>
            </a:r>
            <a:r>
              <a:rPr lang="es-CO" sz="1200" dirty="0">
                <a:solidFill>
                  <a:schemeClr val="accent2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/>
            </a:r>
            <a:br>
              <a:rPr lang="es-CO" sz="1200" dirty="0">
                <a:solidFill>
                  <a:schemeClr val="accent2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</a:br>
            <a:r>
              <a:rPr lang="es-AR" sz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Bahnschrift" panose="020B0502040204020203" pitchFamily="34" charset="0"/>
                <a:ea typeface="Sorts Mill Goudy"/>
                <a:cs typeface="Sorts Mill Goudy"/>
              </a:rPr>
              <a:t>Dra. Martha Lucía Peñaloza (Universidad San Buenaventura, Cali)</a:t>
            </a:r>
            <a:r>
              <a:rPr lang="es-CO" sz="12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/>
            </a:r>
            <a:br>
              <a:rPr lang="es-CO" sz="12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</a:br>
            <a:r>
              <a:rPr lang="es-AR" sz="1200" dirty="0">
                <a:solidFill>
                  <a:schemeClr val="accent2"/>
                </a:solidFill>
                <a:effectLst/>
                <a:latin typeface="Bahnschrift" panose="020B0502040204020203" pitchFamily="34" charset="0"/>
                <a:ea typeface="Sorts Mill Goudy"/>
                <a:cs typeface="Sorts Mill Goudy"/>
              </a:rPr>
              <a:t>Dr. Mario </a:t>
            </a:r>
            <a:r>
              <a:rPr lang="es-AR" sz="1200" dirty="0" err="1">
                <a:solidFill>
                  <a:schemeClr val="accent2"/>
                </a:solidFill>
                <a:effectLst/>
                <a:latin typeface="Bahnschrift" panose="020B0502040204020203" pitchFamily="34" charset="0"/>
                <a:ea typeface="Sorts Mill Goudy"/>
                <a:cs typeface="Sorts Mill Goudy"/>
              </a:rPr>
              <a:t>Alvarez</a:t>
            </a:r>
            <a:r>
              <a:rPr lang="es-AR" sz="1200" dirty="0">
                <a:solidFill>
                  <a:schemeClr val="accent2"/>
                </a:solidFill>
                <a:effectLst/>
                <a:latin typeface="Bahnschrift" panose="020B0502040204020203" pitchFamily="34" charset="0"/>
                <a:ea typeface="Sorts Mill Goudy"/>
                <a:cs typeface="Sorts Mill Goudy"/>
              </a:rPr>
              <a:t> (Universidad San Buenaventura, Cali)</a:t>
            </a:r>
            <a:r>
              <a:rPr lang="es-CO" sz="12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  <a:t/>
            </a:r>
            <a:br>
              <a:rPr lang="es-CO" sz="12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</a:rPr>
            </a:br>
            <a:r>
              <a:rPr lang="es-AR" sz="12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Bahnschrift" panose="020B0502040204020203" pitchFamily="34" charset="0"/>
                <a:ea typeface="Sorts Mill Goudy"/>
                <a:cs typeface="Sorts Mill Goudy"/>
              </a:rPr>
              <a:t>Dra. Bibiana Rubio (Universidad San Buenaventura, Cali)</a:t>
            </a:r>
            <a:endParaRPr lang="es-CO" sz="1200" dirty="0">
              <a:solidFill>
                <a:schemeClr val="accent4">
                  <a:lumMod val="40000"/>
                  <a:lumOff val="6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CA7EEBD-90BE-414D-888C-F2AA3BE09B4F}"/>
              </a:ext>
            </a:extLst>
          </p:cNvPr>
          <p:cNvSpPr txBox="1"/>
          <p:nvPr/>
        </p:nvSpPr>
        <p:spPr>
          <a:xfrm>
            <a:off x="6952735" y="97235"/>
            <a:ext cx="5107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>
                <a:solidFill>
                  <a:schemeClr val="bg1"/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>Comité Científico (Red LAGHCIB):</a:t>
            </a:r>
            <a:r>
              <a:rPr lang="es-CO" sz="1400" dirty="0">
                <a:solidFill>
                  <a:schemeClr val="accent2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/>
            </a:r>
            <a:br>
              <a:rPr lang="es-CO" sz="1400" dirty="0">
                <a:solidFill>
                  <a:schemeClr val="accent2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</a:br>
            <a:r>
              <a:rPr lang="es-AR" sz="1400" dirty="0">
                <a:solidFill>
                  <a:schemeClr val="accent2"/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>Dra.  Claudia Vélez (Universidad San Buenaventura, Cali, Colombia)</a:t>
            </a:r>
            <a:r>
              <a:rPr lang="es-CO" sz="1400" dirty="0">
                <a:solidFill>
                  <a:schemeClr val="accent2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/>
            </a:r>
            <a:br>
              <a:rPr lang="es-CO" sz="1400" dirty="0">
                <a:solidFill>
                  <a:schemeClr val="accent2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</a:br>
            <a:r>
              <a:rPr lang="es-AR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>Dra. Alicia Poderti (Universidad de Buenos Aires, CONICET).</a:t>
            </a:r>
            <a:r>
              <a:rPr lang="es-CO" sz="1400" dirty="0">
                <a:solidFill>
                  <a:schemeClr val="accent2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/>
            </a:r>
            <a:br>
              <a:rPr lang="es-CO" sz="1400" dirty="0">
                <a:solidFill>
                  <a:schemeClr val="accent2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</a:br>
            <a:r>
              <a:rPr lang="es-AR" sz="1400" dirty="0">
                <a:solidFill>
                  <a:schemeClr val="accent2"/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>Dr. Per Aage Brandt (La Sorbona, París)  </a:t>
            </a:r>
            <a:r>
              <a:rPr lang="es-CO" sz="1400" dirty="0">
                <a:solidFill>
                  <a:schemeClr val="accent2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/>
            </a:r>
            <a:br>
              <a:rPr lang="es-CO" sz="1400" dirty="0">
                <a:solidFill>
                  <a:schemeClr val="accent2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</a:br>
            <a:r>
              <a:rPr lang="es-AR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>Dr. Carlos Scolari (Universidad Pompeu Fabra, Barcelona).</a:t>
            </a:r>
            <a:r>
              <a:rPr lang="es-CO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/>
            </a:r>
            <a:br>
              <a:rPr lang="es-CO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</a:br>
            <a:r>
              <a:rPr lang="es-AR" sz="1400" dirty="0">
                <a:solidFill>
                  <a:schemeClr val="accent2"/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>Dra. Vilma Peña Vargas (</a:t>
            </a:r>
            <a:r>
              <a:rPr lang="es-AR" sz="1400" i="1" dirty="0">
                <a:solidFill>
                  <a:schemeClr val="accent2"/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>UNED, Costa Rica).</a:t>
            </a:r>
            <a:r>
              <a:rPr lang="es-CO" sz="1400" dirty="0">
                <a:solidFill>
                  <a:schemeClr val="accent2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/>
            </a:r>
            <a:br>
              <a:rPr lang="es-CO" sz="1400" dirty="0">
                <a:solidFill>
                  <a:schemeClr val="accent2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</a:br>
            <a:r>
              <a:rPr lang="es-AR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>Dr. Miguel Oliva (Universidad de Buenos Aires).</a:t>
            </a:r>
            <a:endParaRPr lang="es-AR" sz="1400" dirty="0">
              <a:solidFill>
                <a:schemeClr val="accent2"/>
              </a:solidFill>
              <a:latin typeface="Bahnschrift" panose="020B0502040204020203" pitchFamily="34" charset="0"/>
              <a:ea typeface="Sorts Mill Goudy"/>
              <a:cs typeface="Sorts Mill Goudy"/>
            </a:endParaRPr>
          </a:p>
          <a:p>
            <a:r>
              <a:rPr lang="es-AR" sz="1400" dirty="0">
                <a:solidFill>
                  <a:schemeClr val="accent2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Dr. Cristhian Parra (Universidad Católica “Ntra. </a:t>
            </a:r>
            <a:r>
              <a:rPr lang="es-AR" sz="1400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Sra</a:t>
            </a:r>
            <a:r>
              <a:rPr lang="es-AR" sz="1400" dirty="0">
                <a:solidFill>
                  <a:schemeClr val="accent2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, de la Asunción”. Paraguay.</a:t>
            </a:r>
            <a:r>
              <a:rPr lang="es-CO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/>
            </a:r>
            <a:br>
              <a:rPr lang="es-CO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</a:br>
            <a:r>
              <a:rPr lang="es-CO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Dr. Armando Castilblanco (Bogotá. Colombia).</a:t>
            </a:r>
          </a:p>
          <a:p>
            <a:r>
              <a:rPr lang="es-CO" sz="1400" dirty="0">
                <a:solidFill>
                  <a:schemeClr val="accent2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Dr. Mario Ramírez-Orozco (UNAM, México).</a:t>
            </a:r>
          </a:p>
          <a:p>
            <a:r>
              <a:rPr lang="es-CO" sz="14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Dr. José Romero-Losacco (Universidad Bolivariana de Venezuela).</a:t>
            </a:r>
          </a:p>
          <a:p>
            <a:r>
              <a:rPr lang="es-AR" sz="1400" dirty="0">
                <a:solidFill>
                  <a:schemeClr val="accent2"/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>Dra. Ruth Amanda Cortés Salcedo (IDEP, Bogotá, Colombia).</a:t>
            </a:r>
            <a:endParaRPr lang="es-CO" sz="1400" dirty="0">
              <a:solidFill>
                <a:schemeClr val="accent2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1FD0847-425E-CD4C-BD11-C424F00EDB20}"/>
              </a:ext>
            </a:extLst>
          </p:cNvPr>
          <p:cNvSpPr/>
          <p:nvPr/>
        </p:nvSpPr>
        <p:spPr>
          <a:xfrm>
            <a:off x="0" y="97235"/>
            <a:ext cx="3412906" cy="289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b="1" dirty="0">
                <a:solidFill>
                  <a:schemeClr val="bg1"/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>Comité de Recepción:</a:t>
            </a:r>
          </a:p>
          <a:p>
            <a:r>
              <a:rPr lang="es-AR" sz="1400" dirty="0">
                <a:solidFill>
                  <a:schemeClr val="accent2"/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>Universidad San Buenaventura, Cali</a:t>
            </a:r>
            <a:r>
              <a:rPr lang="es-CO" sz="1400" dirty="0">
                <a:solidFill>
                  <a:srgbClr val="F2A9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/>
            </a:r>
            <a:br>
              <a:rPr lang="es-CO" sz="1400" dirty="0">
                <a:solidFill>
                  <a:srgbClr val="F2A9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</a:br>
            <a:r>
              <a:rPr lang="es-AR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>RECODE </a:t>
            </a:r>
            <a:r>
              <a:rPr lang="es-CO" sz="1400" dirty="0">
                <a:solidFill>
                  <a:srgbClr val="F2A9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/>
            </a:r>
            <a:br>
              <a:rPr lang="es-CO" sz="1400" dirty="0">
                <a:solidFill>
                  <a:srgbClr val="F2A9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</a:br>
            <a:r>
              <a:rPr lang="es-AR" sz="1400" dirty="0">
                <a:solidFill>
                  <a:schemeClr val="accent2"/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>Escuela Doctoral Bonaventuriana</a:t>
            </a:r>
            <a:r>
              <a:rPr lang="es-CO" sz="1400" dirty="0">
                <a:solidFill>
                  <a:srgbClr val="FFFF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/>
            </a:r>
            <a:br>
              <a:rPr lang="es-CO" sz="1400" dirty="0">
                <a:solidFill>
                  <a:srgbClr val="FFFF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</a:br>
            <a:r>
              <a:rPr lang="es-AR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>ISUR. Universidad del Rosario</a:t>
            </a:r>
            <a:r>
              <a:rPr lang="es-CO" sz="14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/>
            </a:r>
            <a:br>
              <a:rPr lang="es-CO" sz="14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</a:br>
            <a:r>
              <a:rPr lang="es-AR" sz="1400" dirty="0">
                <a:solidFill>
                  <a:schemeClr val="accent2"/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>Universidad Antonio Nariño. </a:t>
            </a:r>
            <a:r>
              <a:rPr lang="es-CO" sz="1400" dirty="0">
                <a:solidFill>
                  <a:srgbClr val="F2A9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/>
            </a:r>
            <a:br>
              <a:rPr lang="es-CO" sz="1400" dirty="0">
                <a:solidFill>
                  <a:srgbClr val="F2A9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</a:br>
            <a:r>
              <a:rPr lang="es-AR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>IDEP</a:t>
            </a:r>
            <a:r>
              <a:rPr lang="es-CO" sz="1400" dirty="0">
                <a:solidFill>
                  <a:srgbClr val="F2A9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/>
            </a:r>
            <a:br>
              <a:rPr lang="es-CO" sz="1400" dirty="0">
                <a:solidFill>
                  <a:srgbClr val="F2A90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</a:br>
            <a:r>
              <a:rPr lang="es-AR" sz="1400" dirty="0">
                <a:solidFill>
                  <a:schemeClr val="accent2"/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>Universidad de Buenos Aires y Red Internacional</a:t>
            </a:r>
            <a:endParaRPr lang="es-AR" sz="1400" dirty="0">
              <a:solidFill>
                <a:schemeClr val="accent4">
                  <a:lumMod val="40000"/>
                  <a:lumOff val="60000"/>
                </a:schemeClr>
              </a:solidFill>
              <a:latin typeface="Bahnschrift" panose="020B0502040204020203" pitchFamily="34" charset="0"/>
              <a:ea typeface="Sorts Mill Goudy"/>
              <a:cs typeface="Sorts Mill Goudy"/>
            </a:endParaRPr>
          </a:p>
          <a:p>
            <a:r>
              <a:rPr lang="es-AR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  <a:t> LAGHCIB (Laboratorio de Historia Global y Ciberespacio) con sus nodos en América Latina, el Caribe y Europa.</a:t>
            </a:r>
            <a:br>
              <a:rPr lang="es-AR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Bahnschrift" panose="020B0502040204020203" pitchFamily="34" charset="0"/>
                <a:ea typeface="Sorts Mill Goudy"/>
                <a:cs typeface="Sorts Mill Goudy"/>
              </a:rPr>
            </a:br>
            <a:endParaRPr lang="es-AR" sz="1400" dirty="0">
              <a:solidFill>
                <a:schemeClr val="accent4">
                  <a:lumMod val="40000"/>
                  <a:lumOff val="60000"/>
                </a:schemeClr>
              </a:solidFill>
              <a:latin typeface="Bahnschrift" panose="020B0502040204020203" pitchFamily="34" charset="0"/>
              <a:ea typeface="Sorts Mill Goudy"/>
              <a:cs typeface="Sorts Mill Goudy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6D0DB13-0890-2049-A47D-9BA36232BA0E}"/>
              </a:ext>
            </a:extLst>
          </p:cNvPr>
          <p:cNvSpPr txBox="1"/>
          <p:nvPr/>
        </p:nvSpPr>
        <p:spPr>
          <a:xfrm>
            <a:off x="7438768" y="6653042"/>
            <a:ext cx="48413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dirty="0">
                <a:solidFill>
                  <a:schemeClr val="bg1"/>
                </a:solidFill>
              </a:rPr>
              <a:t>https://www.geopolitica.ru/es/article/geopolitica-de-la-seguridad-iii-las-disputas-geopoliticas-del-ciberespacio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3F06EE3-8607-994D-90F5-A2C9A0C47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438" y="297335"/>
            <a:ext cx="3307492" cy="23395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E2BB7BE-CFD5-5244-AAB3-0989DA2EC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05" y="2916595"/>
            <a:ext cx="2818887" cy="17205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7B50731-5409-1B4E-9A16-FAA8522C7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4951" y="2831414"/>
            <a:ext cx="2948120" cy="180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805CF1F-D4CA-43B7-8945-09F09C40B289}"/>
              </a:ext>
            </a:extLst>
          </p:cNvPr>
          <p:cNvSpPr txBox="1"/>
          <p:nvPr/>
        </p:nvSpPr>
        <p:spPr>
          <a:xfrm>
            <a:off x="4270712" y="0"/>
            <a:ext cx="45471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1600" b="1" dirty="0">
                <a:solidFill>
                  <a:schemeClr val="bg1"/>
                </a:solidFill>
                <a:latin typeface="Sorts Mill Goudy"/>
                <a:ea typeface="Sorts Mill Goudy"/>
                <a:cs typeface="Sorts Mill Goudy"/>
              </a:rPr>
              <a:t>Mesas y Conferencias Plenarias</a:t>
            </a:r>
            <a:endParaRPr lang="es-CO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xmlns="" id="{E2D25024-F079-0841-9F9F-549035CD2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31875"/>
              </p:ext>
            </p:extLst>
          </p:nvPr>
        </p:nvGraphicFramePr>
        <p:xfrm>
          <a:off x="127686" y="314705"/>
          <a:ext cx="11936627" cy="647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016">
                  <a:extLst>
                    <a:ext uri="{9D8B030D-6E8A-4147-A177-3AD203B41FA5}">
                      <a16:colId xmlns:a16="http://schemas.microsoft.com/office/drawing/2014/main" xmlns="" val="589130189"/>
                    </a:ext>
                  </a:extLst>
                </a:gridCol>
                <a:gridCol w="1927654">
                  <a:extLst>
                    <a:ext uri="{9D8B030D-6E8A-4147-A177-3AD203B41FA5}">
                      <a16:colId xmlns:a16="http://schemas.microsoft.com/office/drawing/2014/main" xmlns="" val="3591149429"/>
                    </a:ext>
                  </a:extLst>
                </a:gridCol>
                <a:gridCol w="1569308">
                  <a:extLst>
                    <a:ext uri="{9D8B030D-6E8A-4147-A177-3AD203B41FA5}">
                      <a16:colId xmlns:a16="http://schemas.microsoft.com/office/drawing/2014/main" xmlns="" val="803877167"/>
                    </a:ext>
                  </a:extLst>
                </a:gridCol>
                <a:gridCol w="2977979">
                  <a:extLst>
                    <a:ext uri="{9D8B030D-6E8A-4147-A177-3AD203B41FA5}">
                      <a16:colId xmlns:a16="http://schemas.microsoft.com/office/drawing/2014/main" xmlns="" val="2273583964"/>
                    </a:ext>
                  </a:extLst>
                </a:gridCol>
                <a:gridCol w="3694670">
                  <a:extLst>
                    <a:ext uri="{9D8B030D-6E8A-4147-A177-3AD203B41FA5}">
                      <a16:colId xmlns:a16="http://schemas.microsoft.com/office/drawing/2014/main" xmlns="" val="462811197"/>
                    </a:ext>
                  </a:extLst>
                </a:gridCol>
              </a:tblGrid>
              <a:tr h="444018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Horario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Título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Tipo de presentación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/>
                        <a:t>Descripción/</a:t>
                      </a:r>
                    </a:p>
                    <a:p>
                      <a:pPr algn="ctr"/>
                      <a:r>
                        <a:rPr lang="es-CO" sz="1200" dirty="0"/>
                        <a:t>Resumen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/>
                        <a:t>Coordinadores/ Responsables</a:t>
                      </a:r>
                      <a:endParaRPr lang="es-CO" sz="12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4461433"/>
                  </a:ext>
                </a:extLst>
              </a:tr>
              <a:tr h="799233">
                <a:tc>
                  <a:txBody>
                    <a:bodyPr/>
                    <a:lstStyle/>
                    <a:p>
                      <a:pPr algn="ctr"/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1400" b="1" dirty="0">
                          <a:solidFill>
                            <a:schemeClr val="tx1"/>
                          </a:solidFill>
                        </a:rPr>
                        <a:t>10:30 am – 11:30 am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s-CO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1600" b="1" dirty="0">
                          <a:solidFill>
                            <a:schemeClr val="bg1"/>
                          </a:solidFill>
                        </a:rPr>
                        <a:t>Panel inagural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s-AR" sz="1200" b="1" dirty="0">
                          <a:solidFill>
                            <a:schemeClr val="tx1"/>
                          </a:solidFill>
                          <a:effectLst/>
                        </a:rPr>
                        <a:t>ector: Fray Ernesto Londoño. O.F. M. USB. Cali.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Alicia Poderti </a:t>
                      </a:r>
                      <a:r>
                        <a:rPr lang="es-AR" sz="1200" b="1" dirty="0">
                          <a:solidFill>
                            <a:schemeClr val="tx1"/>
                          </a:solidFill>
                          <a:latin typeface="Bahnschrift" panose="020B0502040204020203" pitchFamily="34" charset="0"/>
                          <a:ea typeface="Sorts Mill Goudy"/>
                          <a:cs typeface="Sorts Mill Goudy"/>
                        </a:rPr>
                        <a:t>(Universidad de Buenos Aires, CONICET)</a:t>
                      </a:r>
                      <a:endParaRPr lang="es-AR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Claudia Velez.</a:t>
                      </a:r>
                      <a:endParaRPr lang="es-CO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2283624"/>
                  </a:ext>
                </a:extLst>
              </a:tr>
              <a:tr h="8584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11.30 am  – 1:00 pm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dirty="0">
                          <a:solidFill>
                            <a:schemeClr val="bg1"/>
                          </a:solidFill>
                          <a:effectLst/>
                        </a:rPr>
                        <a:t>Panorama de la justicia social</a:t>
                      </a:r>
                      <a:br>
                        <a:rPr lang="es-AR" sz="14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AR" sz="1400" b="1" dirty="0">
                          <a:solidFill>
                            <a:schemeClr val="bg1"/>
                          </a:solidFill>
                          <a:effectLst/>
                        </a:rPr>
                        <a:t>digital en AL y C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dirty="0">
                          <a:solidFill>
                            <a:schemeClr val="bg1"/>
                          </a:solidFill>
                          <a:effectLst/>
                        </a:rPr>
                        <a:t>Mesa  Temática</a:t>
                      </a: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3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300" dirty="0">
                          <a:solidFill>
                            <a:schemeClr val="bg1"/>
                          </a:solidFill>
                          <a:effectLst/>
                        </a:rPr>
                        <a:t>América Latina y el Caribe: subordinación tecnológica</a:t>
                      </a:r>
                      <a:endParaRPr lang="es-CO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AR" sz="1300" dirty="0">
                          <a:solidFill>
                            <a:schemeClr val="bg1"/>
                          </a:solidFill>
                          <a:effectLst/>
                        </a:rPr>
                        <a:t>Miguel Oliva (Buenos Aires)</a:t>
                      </a: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AR" sz="1300" dirty="0">
                          <a:solidFill>
                            <a:schemeClr val="bg1"/>
                          </a:solidFill>
                          <a:effectLst/>
                        </a:rPr>
                        <a:t>Mario Ramírez (Colombia)</a:t>
                      </a:r>
                    </a:p>
                    <a:p>
                      <a:pPr marL="8890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AR" sz="1300" b="1" dirty="0">
                          <a:solidFill>
                            <a:schemeClr val="bg1"/>
                          </a:solidFill>
                          <a:effectLst/>
                        </a:rPr>
                        <a:t>Mario Alberto Álvarez           </a:t>
                      </a:r>
                      <a:r>
                        <a:rPr lang="es-AR" sz="13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s-CO" sz="13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Coordinador institucional)</a:t>
                      </a:r>
                      <a:endParaRPr lang="es-CO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456635"/>
                  </a:ext>
                </a:extLst>
              </a:tr>
              <a:tr h="3256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1:00 pm – 3:00 pm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Almuerzo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9932602"/>
                  </a:ext>
                </a:extLst>
              </a:tr>
              <a:tr h="10508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3:00 pm  – 4:00 pm</a:t>
                      </a:r>
                    </a:p>
                    <a:p>
                      <a:pPr algn="ctr"/>
                      <a:endParaRPr lang="es-CO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dirty="0">
                          <a:solidFill>
                            <a:schemeClr val="bg1"/>
                          </a:solidFill>
                          <a:effectLst/>
                        </a:rPr>
                        <a:t>Políticas educativas en entornos digitales.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dirty="0">
                          <a:solidFill>
                            <a:schemeClr val="bg1"/>
                          </a:solidFill>
                          <a:effectLst/>
                        </a:rPr>
                        <a:t>Mesa Temática</a:t>
                      </a: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solidFill>
                            <a:schemeClr val="bg1"/>
                          </a:solidFill>
                          <a:effectLst/>
                        </a:rPr>
                        <a:t>*Educación digital responsable</a:t>
                      </a:r>
                      <a:endParaRPr lang="es-CO" sz="13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solidFill>
                            <a:schemeClr val="bg1"/>
                          </a:solidFill>
                          <a:effectLst/>
                        </a:rPr>
                        <a:t>*Pedagogía del Cuidado y asistencia en la educación remota.</a:t>
                      </a:r>
                    </a:p>
                    <a:p>
                      <a:pPr marL="889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3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*Ciberespacio, educación y poder.</a:t>
                      </a:r>
                      <a:endParaRPr lang="es-CO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300" dirty="0">
                          <a:solidFill>
                            <a:schemeClr val="bg1"/>
                          </a:solidFill>
                          <a:effectLst/>
                        </a:rPr>
                        <a:t>*Pablo Romero (Uruguay)</a:t>
                      </a: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300" dirty="0">
                          <a:solidFill>
                            <a:schemeClr val="bg1"/>
                          </a:solidFill>
                          <a:effectLst/>
                        </a:rPr>
                        <a:t>*Vilma Peña Vargas (Costa Rica)</a:t>
                      </a: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r>
                        <a:rPr lang="es-AR" sz="1300" dirty="0">
                          <a:solidFill>
                            <a:schemeClr val="bg1"/>
                          </a:solidFill>
                          <a:effectLst/>
                        </a:rPr>
                        <a:t>Amanda Cortés Salcedo (Colombia)</a:t>
                      </a: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3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es-CO" sz="13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Martha Lucía Peñalozar–(Coordinador institucional) </a:t>
                      </a:r>
                      <a:endParaRPr lang="es-CO" sz="13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0945001"/>
                  </a:ext>
                </a:extLst>
              </a:tr>
              <a:tr h="666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4:00 – 5:00 pm</a:t>
                      </a:r>
                    </a:p>
                    <a:p>
                      <a:pPr algn="ctr"/>
                      <a:endParaRPr lang="es-CO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Narrativas digitales de mujeres. </a:t>
                      </a:r>
                      <a:endParaRPr lang="es-CO" sz="1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Conferencia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Plenaria</a:t>
                      </a:r>
                      <a:endParaRPr lang="es-CO" sz="16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bg1"/>
                          </a:solidFill>
                          <a:effectLst/>
                        </a:rPr>
                        <a:t>Resistir en redes. </a:t>
                      </a:r>
                      <a:endParaRPr lang="es-CO" sz="11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300" dirty="0">
                          <a:solidFill>
                            <a:schemeClr val="bg1"/>
                          </a:solidFill>
                          <a:effectLst/>
                        </a:rPr>
                        <a:t>*Tania Meneses (Colombia)</a:t>
                      </a:r>
                      <a:endParaRPr lang="es-CO" sz="13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300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r>
                        <a:rPr lang="es-AR" sz="1300" dirty="0">
                          <a:solidFill>
                            <a:schemeClr val="bg1"/>
                          </a:solidFill>
                          <a:effectLst/>
                        </a:rPr>
                        <a:t>María Fernanda Penilla  (Colombia (Coordinadora Institucional)</a:t>
                      </a:r>
                      <a:endParaRPr lang="es-CO" sz="13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5450273"/>
                  </a:ext>
                </a:extLst>
              </a:tr>
              <a:tr h="3256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5:00 pm – 5: 30 pm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</a:rPr>
                        <a:t>Cafe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0588400"/>
                  </a:ext>
                </a:extLst>
              </a:tr>
              <a:tr h="9028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5:30 – 6:30 pm</a:t>
                      </a:r>
                    </a:p>
                    <a:p>
                      <a:pPr algn="ctr"/>
                      <a:endParaRPr lang="es-CO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Ciudadanías, políticas digitales y ciberculturas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es-CO" sz="1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Mesa Temática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dirty="0">
                          <a:solidFill>
                            <a:schemeClr val="bg1"/>
                          </a:solidFill>
                          <a:effectLst/>
                        </a:rPr>
                        <a:t>*Acción colectiva digital en América Latina y el Caribe</a:t>
                      </a:r>
                      <a:br>
                        <a:rPr lang="es-AR" sz="1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AR" sz="1100" dirty="0">
                          <a:solidFill>
                            <a:schemeClr val="bg1"/>
                          </a:solidFill>
                          <a:effectLst/>
                        </a:rPr>
                        <a:t>* Movimientos sociales en internet</a:t>
                      </a:r>
                      <a:br>
                        <a:rPr lang="es-AR" sz="1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AR" sz="1100" dirty="0">
                          <a:solidFill>
                            <a:schemeClr val="bg1"/>
                          </a:solidFill>
                          <a:effectLst/>
                        </a:rPr>
                        <a:t>* Polarización Política en américa latina y el caribe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bg1"/>
                          </a:solidFill>
                          <a:effectLst/>
                        </a:rPr>
                        <a:t>*Francisco Villarroel  (Chile)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bg1"/>
                          </a:solidFill>
                          <a:effectLst/>
                        </a:rPr>
                        <a:t>*Armando Castiblanco (Colombia)         </a:t>
                      </a: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bg1"/>
                          </a:solidFill>
                          <a:effectLst/>
                        </a:rPr>
                        <a:t>*Mario Ramírez (Colombia)</a:t>
                      </a: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100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Martha Lucía Peñaloza (Coordinador institucional)</a:t>
                      </a:r>
                      <a:endParaRPr lang="es-AR" sz="11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3082173"/>
                  </a:ext>
                </a:extLst>
              </a:tr>
              <a:tr h="9176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6:30 pm – 7:30 pm</a:t>
                      </a:r>
                    </a:p>
                    <a:p>
                      <a:pPr algn="ctr"/>
                      <a:endParaRPr lang="es-CO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Geopolítica del conocimiento e Historia Global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es-CO" sz="1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Mesa temática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AR" sz="1100" dirty="0">
                          <a:solidFill>
                            <a:schemeClr val="bg1"/>
                          </a:solidFill>
                          <a:effectLst/>
                        </a:rPr>
                        <a:t>*Comprensiones sobre los destinos del poder transnacional en la producción del conocimiento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AR" sz="1100" dirty="0">
                          <a:solidFill>
                            <a:schemeClr val="bg1"/>
                          </a:solidFill>
                          <a:effectLst/>
                        </a:rPr>
                        <a:t>*Ciberespacio-Resistencia</a:t>
                      </a:r>
                      <a:br>
                        <a:rPr lang="es-AR" sz="1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AR" sz="1100" dirty="0">
                          <a:solidFill>
                            <a:schemeClr val="bg1"/>
                          </a:solidFill>
                          <a:effectLst/>
                        </a:rPr>
                        <a:t>*Relaciones entre pasado, memoria y poder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AR" sz="1100" dirty="0">
                          <a:solidFill>
                            <a:schemeClr val="bg1"/>
                          </a:solidFill>
                          <a:effectLst/>
                        </a:rPr>
                        <a:t>*Cartografía y Narrativas digitales.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035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AR" sz="1100" dirty="0">
                          <a:solidFill>
                            <a:schemeClr val="bg1"/>
                          </a:solidFill>
                          <a:effectLst/>
                        </a:rPr>
                        <a:t>José Romero Losacco  (Venezuela)</a:t>
                      </a:r>
                    </a:p>
                    <a:p>
                      <a:pPr marL="26035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AR" sz="1100" dirty="0">
                          <a:solidFill>
                            <a:schemeClr val="bg1"/>
                          </a:solidFill>
                          <a:effectLst/>
                        </a:rPr>
                        <a:t>Claudia Vélez (Colombia)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6035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AR" sz="1100" dirty="0">
                          <a:solidFill>
                            <a:schemeClr val="bg1"/>
                          </a:solidFill>
                          <a:effectLst/>
                        </a:rPr>
                        <a:t>Alicia Poderti (Buenos Aires)</a:t>
                      </a:r>
                      <a:endParaRPr lang="es-CO" sz="11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6035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CO" sz="1100" b="0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r>
                        <a:rPr lang="es-AR" sz="1100" b="1" dirty="0">
                          <a:solidFill>
                            <a:schemeClr val="bg1"/>
                          </a:solidFill>
                          <a:effectLst/>
                        </a:rPr>
                        <a:t>Bibiana Rubio (Colombia) ( </a:t>
                      </a:r>
                      <a:r>
                        <a:rPr lang="es-CO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Coordinador institucional)</a:t>
                      </a:r>
                      <a:endParaRPr lang="es-AR" sz="11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0879426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887B285-E0C5-3842-B626-DFCECF5A4E80}"/>
              </a:ext>
            </a:extLst>
          </p:cNvPr>
          <p:cNvSpPr/>
          <p:nvPr/>
        </p:nvSpPr>
        <p:spPr>
          <a:xfrm>
            <a:off x="521097" y="-10164"/>
            <a:ext cx="1141659" cy="358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s-AR" sz="1600" b="1" dirty="0">
                <a:solidFill>
                  <a:schemeClr val="bg1"/>
                </a:solidFill>
                <a:latin typeface="Sorts Mill Goudy"/>
                <a:ea typeface="Sorts Mill Goudy"/>
                <a:cs typeface="Sorts Mill Goudy"/>
              </a:rPr>
              <a:t>Primer Día.</a:t>
            </a:r>
            <a:endParaRPr lang="es-CO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0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805CF1F-D4CA-43B7-8945-09F09C40B289}"/>
              </a:ext>
            </a:extLst>
          </p:cNvPr>
          <p:cNvSpPr txBox="1"/>
          <p:nvPr/>
        </p:nvSpPr>
        <p:spPr>
          <a:xfrm>
            <a:off x="4270712" y="0"/>
            <a:ext cx="4547183" cy="33855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s-AR" sz="1600" b="1" dirty="0">
                <a:solidFill>
                  <a:schemeClr val="bg1"/>
                </a:solidFill>
                <a:latin typeface="Sorts Mill Goudy"/>
                <a:ea typeface="Sorts Mill Goudy"/>
                <a:cs typeface="Sorts Mill Goudy"/>
              </a:rPr>
              <a:t>Mesas y Conferencias Plenarias</a:t>
            </a:r>
            <a:endParaRPr lang="es-CO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xmlns="" id="{E2D25024-F079-0841-9F9F-549035CD2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1213"/>
              </p:ext>
            </p:extLst>
          </p:nvPr>
        </p:nvGraphicFramePr>
        <p:xfrm>
          <a:off x="0" y="314704"/>
          <a:ext cx="12191999" cy="6558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820">
                  <a:extLst>
                    <a:ext uri="{9D8B030D-6E8A-4147-A177-3AD203B41FA5}">
                      <a16:colId xmlns:a16="http://schemas.microsoft.com/office/drawing/2014/main" xmlns="" val="589130189"/>
                    </a:ext>
                  </a:extLst>
                </a:gridCol>
                <a:gridCol w="1770485">
                  <a:extLst>
                    <a:ext uri="{9D8B030D-6E8A-4147-A177-3AD203B41FA5}">
                      <a16:colId xmlns:a16="http://schemas.microsoft.com/office/drawing/2014/main" xmlns="" val="3591149429"/>
                    </a:ext>
                  </a:extLst>
                </a:gridCol>
                <a:gridCol w="198409">
                  <a:extLst>
                    <a:ext uri="{9D8B030D-6E8A-4147-A177-3AD203B41FA5}">
                      <a16:colId xmlns:a16="http://schemas.microsoft.com/office/drawing/2014/main" xmlns="" val="2163431276"/>
                    </a:ext>
                  </a:extLst>
                </a:gridCol>
                <a:gridCol w="1127215">
                  <a:extLst>
                    <a:ext uri="{9D8B030D-6E8A-4147-A177-3AD203B41FA5}">
                      <a16:colId xmlns:a16="http://schemas.microsoft.com/office/drawing/2014/main" xmlns="" val="803877167"/>
                    </a:ext>
                  </a:extLst>
                </a:gridCol>
                <a:gridCol w="3178486">
                  <a:extLst>
                    <a:ext uri="{9D8B030D-6E8A-4147-A177-3AD203B41FA5}">
                      <a16:colId xmlns:a16="http://schemas.microsoft.com/office/drawing/2014/main" xmlns="" val="1964504090"/>
                    </a:ext>
                  </a:extLst>
                </a:gridCol>
                <a:gridCol w="4112584">
                  <a:extLst>
                    <a:ext uri="{9D8B030D-6E8A-4147-A177-3AD203B41FA5}">
                      <a16:colId xmlns:a16="http://schemas.microsoft.com/office/drawing/2014/main" xmlns="" val="386592439"/>
                    </a:ext>
                  </a:extLst>
                </a:gridCol>
              </a:tblGrid>
              <a:tr h="504535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Horario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Título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/>
                        <a:t>Tipo de presentación</a:t>
                      </a:r>
                      <a:endParaRPr lang="es-CO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Tipo de presentación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/>
                        <a:t>Descripción/</a:t>
                      </a:r>
                    </a:p>
                    <a:p>
                      <a:pPr algn="ctr"/>
                      <a:r>
                        <a:rPr lang="es-CO" sz="1400"/>
                        <a:t>Resumen</a:t>
                      </a:r>
                      <a:endParaRPr lang="es-CO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/>
                        <a:t>Coordinadores/ Responsables</a:t>
                      </a:r>
                      <a:endParaRPr lang="es-CO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4461433"/>
                  </a:ext>
                </a:extLst>
              </a:tr>
              <a:tr h="11277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9:00 – 10:00 am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Metodologías de investigación en entornos digitales. 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6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>
                          <a:solidFill>
                            <a:schemeClr val="bg1"/>
                          </a:solidFill>
                          <a:effectLst/>
                        </a:rPr>
                        <a:t>Mesa  Temática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dirty="0">
                          <a:solidFill>
                            <a:schemeClr val="bg1"/>
                          </a:solidFill>
                          <a:effectLst/>
                        </a:rPr>
                        <a:t>Mesa  Temática</a:t>
                      </a: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>
                          <a:solidFill>
                            <a:schemeClr val="bg1"/>
                          </a:solidFill>
                          <a:effectLst/>
                        </a:rPr>
                        <a:t>*Nuevas técnicas de investigación social</a:t>
                      </a:r>
                      <a:br>
                        <a:rPr lang="es-AR" sz="140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AR" sz="1400">
                          <a:solidFill>
                            <a:schemeClr val="bg1"/>
                          </a:solidFill>
                          <a:effectLst/>
                        </a:rPr>
                        <a:t>*Adaptación v/s creación de nuevas metodologías</a:t>
                      </a:r>
                      <a:br>
                        <a:rPr lang="es-AR" sz="140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AR" sz="1400">
                          <a:solidFill>
                            <a:schemeClr val="bg1"/>
                          </a:solidFill>
                          <a:effectLst/>
                        </a:rPr>
                        <a:t>*Aplicaciones y discusiones sobre metodologías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chemeClr val="bg1"/>
                          </a:solidFill>
                          <a:effectLst/>
                        </a:rPr>
                        <a:t>*Francisco Villarroel (Chile)</a:t>
                      </a:r>
                      <a:endParaRPr lang="es-CO" sz="14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chemeClr val="bg1"/>
                          </a:solidFill>
                          <a:effectLst/>
                        </a:rPr>
                        <a:t>*Nicolás Chuchco (Buenos Aires)</a:t>
                      </a:r>
                      <a:endParaRPr lang="es-CO" sz="14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s-CO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Iván Cabezas (Coordinador institucional)</a:t>
                      </a:r>
                      <a:endParaRPr lang="es-AR" sz="1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456635"/>
                  </a:ext>
                </a:extLst>
              </a:tr>
              <a:tr h="11277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10:00 am  – 11:00 am</a:t>
                      </a:r>
                    </a:p>
                    <a:p>
                      <a:pPr algn="ctr"/>
                      <a:endParaRPr lang="es-CO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Economía en contextos digitales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dirty="0">
                          <a:solidFill>
                            <a:schemeClr val="bg1"/>
                          </a:solidFill>
                          <a:effectLst/>
                        </a:rPr>
                        <a:t>Mesa Temática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dirty="0">
                          <a:solidFill>
                            <a:schemeClr val="bg1"/>
                          </a:solidFill>
                          <a:effectLst/>
                        </a:rPr>
                        <a:t>Mesa Temática</a:t>
                      </a: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300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-Cibermonedas</a:t>
                      </a:r>
                      <a:b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*Cambios estructurales en la economía</a:t>
                      </a:r>
                      <a:b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*Trabajadores de plataformas</a:t>
                      </a:r>
                      <a:b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*Teletrabajo</a:t>
                      </a:r>
                      <a:endParaRPr lang="es-CO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*Miguel Oliva (Buenos Aires)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*Ariel Sar (Buenos Aires)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*Natalia Keten (Buenos Aires)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bg1"/>
                          </a:solidFill>
                          <a:effectLst/>
                        </a:rPr>
                        <a:t>*Mario Álvarez (Colombia)</a:t>
                      </a:r>
                    </a:p>
                    <a:p>
                      <a:pPr marL="8890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(Coordinador institucional)</a:t>
                      </a: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0945001"/>
                  </a:ext>
                </a:extLst>
              </a:tr>
              <a:tr h="356142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solidFill>
                            <a:schemeClr val="bg1"/>
                          </a:solidFill>
                        </a:rPr>
                        <a:t>11:00 – 11:30 am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Receso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5343138"/>
                  </a:ext>
                </a:extLst>
              </a:tr>
              <a:tr h="11277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11:30 – 12:30 m</a:t>
                      </a:r>
                    </a:p>
                    <a:p>
                      <a:pPr algn="ctr"/>
                      <a:endParaRPr lang="es-CO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COVID y Medicina  en tiempos de redes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es-CO" sz="1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Conferencia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Plenaria</a:t>
                      </a:r>
                      <a:endParaRPr lang="es-CO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Conferencia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Plenaria</a:t>
                      </a:r>
                      <a:endParaRPr lang="es-CO" sz="16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*Investigación de vacunas y  comunicación científica en redes*Salud y bienestar en tiempos de pandemia</a:t>
                      </a:r>
                      <a:endParaRPr lang="es-CO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*Julio César Rodríguez  (Cuba)</a:t>
                      </a:r>
                    </a:p>
                    <a:p>
                      <a:pPr marL="8890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CENPALAB, BioCubaFarma. La Habana.</a:t>
                      </a:r>
                      <a:endParaRPr lang="es-CO" sz="14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8890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r>
                        <a:rPr lang="es-A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Leonel Gulloso(Colombia)</a:t>
                      </a:r>
                    </a:p>
                    <a:p>
                      <a:pPr marL="8890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Dra. Nora Londoño Redondo. Psicología. USB Medellín.  (Coordinador institucional)</a:t>
                      </a:r>
                      <a:endParaRPr lang="es-CO" sz="16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5450273"/>
                  </a:ext>
                </a:extLst>
              </a:tr>
              <a:tr h="3264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12:30 – 2:30 pm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</a:rPr>
                        <a:t>Almuerzo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0588400"/>
                  </a:ext>
                </a:extLst>
              </a:tr>
              <a:tr h="9200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2:30 pm – 3:30 pm</a:t>
                      </a:r>
                    </a:p>
                    <a:p>
                      <a:pPr algn="ctr"/>
                      <a:endParaRPr lang="es-CO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Ciberseguridad en América Latina y el Caribe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endParaRPr lang="es-CO" sz="1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Mesa Temática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r>
                        <a:rPr lang="es-AR" sz="1600">
                          <a:solidFill>
                            <a:schemeClr val="bg1"/>
                          </a:solidFill>
                          <a:effectLst/>
                        </a:rPr>
                        <a:t>Ciberdelitos</a:t>
                      </a:r>
                      <a:br>
                        <a:rPr lang="es-AR" sz="160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AR" sz="1600">
                          <a:solidFill>
                            <a:schemeClr val="bg1"/>
                          </a:solidFill>
                          <a:effectLst/>
                        </a:rPr>
                        <a:t>- Hackers</a:t>
                      </a:r>
                      <a:br>
                        <a:rPr lang="es-AR" sz="160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s-AR" sz="1600">
                          <a:solidFill>
                            <a:schemeClr val="bg1"/>
                          </a:solidFill>
                          <a:effectLst/>
                        </a:rPr>
                        <a:t>- Hacktivismo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chemeClr val="bg1"/>
                          </a:solidFill>
                          <a:effectLst/>
                        </a:rPr>
                        <a:t>*Natalia Keten (Buenos Aires)</a:t>
                      </a:r>
                      <a:endParaRPr lang="es-CO" sz="14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r>
                        <a:rPr lang="es-AR" sz="1400">
                          <a:solidFill>
                            <a:schemeClr val="bg1"/>
                          </a:solidFill>
                          <a:effectLst/>
                        </a:rPr>
                        <a:t>Armando Castiblanco (Bogotá, Colombia)</a:t>
                      </a: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400" b="1">
                          <a:solidFill>
                            <a:schemeClr val="bg1"/>
                          </a:solidFill>
                          <a:effectLst/>
                        </a:rPr>
                        <a:t>*Cristian Barria (Chile) </a:t>
                      </a:r>
                      <a:r>
                        <a:rPr lang="es-CO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(Coordinador institucional)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3082173"/>
                  </a:ext>
                </a:extLst>
              </a:tr>
              <a:tr h="9200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3:30 – 4: 30 pm</a:t>
                      </a:r>
                    </a:p>
                    <a:p>
                      <a:pPr algn="ctr"/>
                      <a:endParaRPr lang="es-CO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>
                          <a:solidFill>
                            <a:schemeClr val="bg1"/>
                          </a:solidFill>
                          <a:effectLst/>
                        </a:rPr>
                        <a:t>Filosofía de la tecnología y mundo digital</a:t>
                      </a:r>
                      <a:endParaRPr lang="es-CO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Mesa temática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100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Misión de la tecnología en el contexto digital. Antecedentes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200" dirty="0">
                          <a:solidFill>
                            <a:schemeClr val="bg1"/>
                          </a:solidFill>
                          <a:effectLst/>
                        </a:rPr>
                        <a:t>Ariel Sar (Buenos Aires)</a:t>
                      </a:r>
                      <a:endParaRPr lang="es-CO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200" dirty="0">
                          <a:solidFill>
                            <a:schemeClr val="bg1"/>
                          </a:solidFill>
                          <a:effectLst/>
                        </a:rPr>
                        <a:t>-Nodo Universidad Pompeu Fabra (Barcelona)</a:t>
                      </a:r>
                      <a:endParaRPr lang="es-CO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Pablo Romero García (Uruguay)</a:t>
                      </a: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Mauricio Montoya (Coordinador Institucional.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0879426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887B285-E0C5-3842-B626-DFCECF5A4E80}"/>
              </a:ext>
            </a:extLst>
          </p:cNvPr>
          <p:cNvSpPr/>
          <p:nvPr/>
        </p:nvSpPr>
        <p:spPr>
          <a:xfrm>
            <a:off x="521097" y="-10164"/>
            <a:ext cx="1252266" cy="358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s-AR" sz="1600" b="1" dirty="0">
                <a:solidFill>
                  <a:schemeClr val="bg1"/>
                </a:solidFill>
                <a:latin typeface="Sorts Mill Goudy"/>
                <a:ea typeface="Calibri" panose="020F0502020204030204" pitchFamily="34" charset="0"/>
              </a:rPr>
              <a:t>Segundo Día</a:t>
            </a:r>
            <a:endParaRPr lang="es-CO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33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805CF1F-D4CA-43B7-8945-09F09C40B289}"/>
              </a:ext>
            </a:extLst>
          </p:cNvPr>
          <p:cNvSpPr txBox="1"/>
          <p:nvPr/>
        </p:nvSpPr>
        <p:spPr>
          <a:xfrm>
            <a:off x="4270712" y="0"/>
            <a:ext cx="4547183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s-AR" b="1" dirty="0">
                <a:solidFill>
                  <a:schemeClr val="bg1"/>
                </a:solidFill>
                <a:latin typeface="Sorts Mill Goudy"/>
                <a:ea typeface="Sorts Mill Goudy"/>
                <a:cs typeface="Sorts Mill Goudy"/>
              </a:rPr>
              <a:t>Mesas y Conferencias Plenarias</a:t>
            </a:r>
            <a:endParaRPr lang="es-CO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xmlns="" id="{E2D25024-F079-0841-9F9F-549035CD2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182141"/>
              </p:ext>
            </p:extLst>
          </p:nvPr>
        </p:nvGraphicFramePr>
        <p:xfrm>
          <a:off x="-1" y="381995"/>
          <a:ext cx="12191999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820">
                  <a:extLst>
                    <a:ext uri="{9D8B030D-6E8A-4147-A177-3AD203B41FA5}">
                      <a16:colId xmlns:a16="http://schemas.microsoft.com/office/drawing/2014/main" xmlns="" val="589130189"/>
                    </a:ext>
                  </a:extLst>
                </a:gridCol>
                <a:gridCol w="1770485">
                  <a:extLst>
                    <a:ext uri="{9D8B030D-6E8A-4147-A177-3AD203B41FA5}">
                      <a16:colId xmlns:a16="http://schemas.microsoft.com/office/drawing/2014/main" xmlns="" val="3591149429"/>
                    </a:ext>
                  </a:extLst>
                </a:gridCol>
                <a:gridCol w="1325624">
                  <a:extLst>
                    <a:ext uri="{9D8B030D-6E8A-4147-A177-3AD203B41FA5}">
                      <a16:colId xmlns:a16="http://schemas.microsoft.com/office/drawing/2014/main" xmlns="" val="2163431276"/>
                    </a:ext>
                  </a:extLst>
                </a:gridCol>
                <a:gridCol w="3178486">
                  <a:extLst>
                    <a:ext uri="{9D8B030D-6E8A-4147-A177-3AD203B41FA5}">
                      <a16:colId xmlns:a16="http://schemas.microsoft.com/office/drawing/2014/main" xmlns="" val="1964504090"/>
                    </a:ext>
                  </a:extLst>
                </a:gridCol>
                <a:gridCol w="4112584">
                  <a:extLst>
                    <a:ext uri="{9D8B030D-6E8A-4147-A177-3AD203B41FA5}">
                      <a16:colId xmlns:a16="http://schemas.microsoft.com/office/drawing/2014/main" xmlns="" val="386592439"/>
                    </a:ext>
                  </a:extLst>
                </a:gridCol>
              </a:tblGrid>
              <a:tr h="317794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Horario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Título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Tipo de presentación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/>
                        <a:t>Descripción/</a:t>
                      </a:r>
                    </a:p>
                    <a:p>
                      <a:pPr algn="ctr"/>
                      <a:r>
                        <a:rPr lang="es-CO" sz="1600" dirty="0"/>
                        <a:t>Resumen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/>
                        <a:t>Coordinadores/ Responsables</a:t>
                      </a:r>
                      <a:endParaRPr lang="es-CO" sz="16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4461433"/>
                  </a:ext>
                </a:extLst>
              </a:tr>
              <a:tr h="8909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Por definir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(Sábado en la mañana)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Final del Congreso.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b="1" dirty="0">
                          <a:solidFill>
                            <a:schemeClr val="bg1"/>
                          </a:solidFill>
                          <a:effectLst/>
                        </a:rPr>
                        <a:t>Conferencia Pleanaria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“Educación y Ciencia en el Ciberespacio: Nuevos contratos epistemológicos”.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bg1"/>
                          </a:solidFill>
                          <a:effectLst/>
                        </a:rPr>
                        <a:t>Dra.  Alicia Poderti </a:t>
                      </a:r>
                      <a:endParaRPr lang="es-CO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bg1"/>
                          </a:solidFill>
                          <a:effectLst/>
                        </a:rPr>
                        <a:t>(LAGHCIB, Nodo IEALC, UBA) </a:t>
                      </a:r>
                      <a:endParaRPr lang="es-CO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8890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456635"/>
                  </a:ext>
                </a:extLst>
              </a:tr>
              <a:tr h="5853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Por definir</a:t>
                      </a:r>
                    </a:p>
                    <a:p>
                      <a:pPr algn="ctr"/>
                      <a:endParaRPr lang="es-CO" sz="16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Presentación de Centro de Pensamiento Científico                        (Think Tank)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Fundamentación y objetivos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*Dra.  Alicia Poderti 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</a:rPr>
                        <a:t>*</a:t>
                      </a: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Dra. Claudia Vélez</a:t>
                      </a: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889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(Coordinador institucional)</a:t>
                      </a:r>
                      <a:endParaRPr lang="es-AR" sz="1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0945001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F887B285-E0C5-3842-B626-DFCECF5A4E80}"/>
              </a:ext>
            </a:extLst>
          </p:cNvPr>
          <p:cNvSpPr/>
          <p:nvPr/>
        </p:nvSpPr>
        <p:spPr>
          <a:xfrm>
            <a:off x="521097" y="-10164"/>
            <a:ext cx="1134478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s-AR" b="1" dirty="0">
                <a:solidFill>
                  <a:schemeClr val="bg1"/>
                </a:solidFill>
                <a:latin typeface="Sorts Mill Goudy"/>
                <a:ea typeface="Calibri" panose="020F0502020204030204" pitchFamily="34" charset="0"/>
              </a:rPr>
              <a:t>Tercer Día</a:t>
            </a:r>
            <a:endParaRPr lang="es-CO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010012CD-E7E2-CD46-8833-FD276B068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087781"/>
              </p:ext>
            </p:extLst>
          </p:nvPr>
        </p:nvGraphicFramePr>
        <p:xfrm>
          <a:off x="-2" y="3129635"/>
          <a:ext cx="12191999" cy="1348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820">
                  <a:extLst>
                    <a:ext uri="{9D8B030D-6E8A-4147-A177-3AD203B41FA5}">
                      <a16:colId xmlns:a16="http://schemas.microsoft.com/office/drawing/2014/main" xmlns="" val="1981344566"/>
                    </a:ext>
                  </a:extLst>
                </a:gridCol>
                <a:gridCol w="3096109">
                  <a:extLst>
                    <a:ext uri="{9D8B030D-6E8A-4147-A177-3AD203B41FA5}">
                      <a16:colId xmlns:a16="http://schemas.microsoft.com/office/drawing/2014/main" xmlns="" val="2346229855"/>
                    </a:ext>
                  </a:extLst>
                </a:gridCol>
                <a:gridCol w="3178486">
                  <a:extLst>
                    <a:ext uri="{9D8B030D-6E8A-4147-A177-3AD203B41FA5}">
                      <a16:colId xmlns:a16="http://schemas.microsoft.com/office/drawing/2014/main" xmlns="" val="3514819821"/>
                    </a:ext>
                  </a:extLst>
                </a:gridCol>
                <a:gridCol w="4112584">
                  <a:extLst>
                    <a:ext uri="{9D8B030D-6E8A-4147-A177-3AD203B41FA5}">
                      <a16:colId xmlns:a16="http://schemas.microsoft.com/office/drawing/2014/main" xmlns="" val="1983261339"/>
                    </a:ext>
                  </a:extLst>
                </a:gridCol>
              </a:tblGrid>
              <a:tr h="13482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Por definir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Acuerdo del nuevo evento científico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Fecha y lugar.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bg1"/>
                          </a:solidFill>
                          <a:effectLst/>
                        </a:rPr>
                        <a:t>Dra.  Alicia Poderti </a:t>
                      </a:r>
                      <a:endParaRPr lang="es-CO" sz="16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889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bg1"/>
                          </a:solidFill>
                          <a:effectLst/>
                        </a:rPr>
                        <a:t>(LAGHCIB, Nodo IEALC, UBA) </a:t>
                      </a:r>
                      <a:endParaRPr lang="es-CO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0899970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B72A3882-74FA-0044-B01A-9137636E0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952423"/>
              </p:ext>
            </p:extLst>
          </p:nvPr>
        </p:nvGraphicFramePr>
        <p:xfrm>
          <a:off x="1" y="4173794"/>
          <a:ext cx="12191999" cy="604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820">
                  <a:extLst>
                    <a:ext uri="{9D8B030D-6E8A-4147-A177-3AD203B41FA5}">
                      <a16:colId xmlns:a16="http://schemas.microsoft.com/office/drawing/2014/main" xmlns="" val="3194060111"/>
                    </a:ext>
                  </a:extLst>
                </a:gridCol>
                <a:gridCol w="3096109">
                  <a:extLst>
                    <a:ext uri="{9D8B030D-6E8A-4147-A177-3AD203B41FA5}">
                      <a16:colId xmlns:a16="http://schemas.microsoft.com/office/drawing/2014/main" xmlns="" val="225245013"/>
                    </a:ext>
                  </a:extLst>
                </a:gridCol>
                <a:gridCol w="3178486">
                  <a:extLst>
                    <a:ext uri="{9D8B030D-6E8A-4147-A177-3AD203B41FA5}">
                      <a16:colId xmlns:a16="http://schemas.microsoft.com/office/drawing/2014/main" xmlns="" val="563240567"/>
                    </a:ext>
                  </a:extLst>
                </a:gridCol>
                <a:gridCol w="4112584">
                  <a:extLst>
                    <a:ext uri="{9D8B030D-6E8A-4147-A177-3AD203B41FA5}">
                      <a16:colId xmlns:a16="http://schemas.microsoft.com/office/drawing/2014/main" xmlns="" val="2964712597"/>
                    </a:ext>
                  </a:extLst>
                </a:gridCol>
              </a:tblGrid>
              <a:tr h="604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Por definir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Publicación memorias del congreso /actas del congreso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Plan de acción.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Preparación publicación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2227169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202B528B-7906-9B44-B39B-2CD60711D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809959"/>
              </p:ext>
            </p:extLst>
          </p:nvPr>
        </p:nvGraphicFramePr>
        <p:xfrm>
          <a:off x="1" y="4847732"/>
          <a:ext cx="1219199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820">
                  <a:extLst>
                    <a:ext uri="{9D8B030D-6E8A-4147-A177-3AD203B41FA5}">
                      <a16:colId xmlns:a16="http://schemas.microsoft.com/office/drawing/2014/main" xmlns="" val="4016802119"/>
                    </a:ext>
                  </a:extLst>
                </a:gridCol>
                <a:gridCol w="3096109">
                  <a:extLst>
                    <a:ext uri="{9D8B030D-6E8A-4147-A177-3AD203B41FA5}">
                      <a16:colId xmlns:a16="http://schemas.microsoft.com/office/drawing/2014/main" xmlns="" val="2115383989"/>
                    </a:ext>
                  </a:extLst>
                </a:gridCol>
                <a:gridCol w="3178486">
                  <a:extLst>
                    <a:ext uri="{9D8B030D-6E8A-4147-A177-3AD203B41FA5}">
                      <a16:colId xmlns:a16="http://schemas.microsoft.com/office/drawing/2014/main" xmlns="" val="1257604965"/>
                    </a:ext>
                  </a:extLst>
                </a:gridCol>
                <a:gridCol w="4112584">
                  <a:extLst>
                    <a:ext uri="{9D8B030D-6E8A-4147-A177-3AD203B41FA5}">
                      <a16:colId xmlns:a16="http://schemas.microsoft.com/office/drawing/2014/main" xmlns="" val="3002300866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Por definir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DESPEDIDA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Acuerdo previo sobre fecha nuevo evento científico.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Anuncio publicación de Actas.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</a:rPr>
                        <a:t>Representación UNESCO.</a:t>
                      </a:r>
                    </a:p>
                    <a:p>
                      <a:pPr marL="889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</a:rPr>
                        <a:t>Autoridades de Universidades</a:t>
                      </a:r>
                    </a:p>
                    <a:p>
                      <a:pPr marL="889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</a:rPr>
                        <a:t>Representante LAGHCIB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6766202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73C2D695-FF78-354C-BF17-59682B4C3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716896"/>
              </p:ext>
            </p:extLst>
          </p:nvPr>
        </p:nvGraphicFramePr>
        <p:xfrm>
          <a:off x="-3" y="5739947"/>
          <a:ext cx="12191999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820">
                  <a:extLst>
                    <a:ext uri="{9D8B030D-6E8A-4147-A177-3AD203B41FA5}">
                      <a16:colId xmlns:a16="http://schemas.microsoft.com/office/drawing/2014/main" xmlns="" val="4016802119"/>
                    </a:ext>
                  </a:extLst>
                </a:gridCol>
                <a:gridCol w="3096109">
                  <a:extLst>
                    <a:ext uri="{9D8B030D-6E8A-4147-A177-3AD203B41FA5}">
                      <a16:colId xmlns:a16="http://schemas.microsoft.com/office/drawing/2014/main" xmlns="" val="2115383989"/>
                    </a:ext>
                  </a:extLst>
                </a:gridCol>
                <a:gridCol w="3178486">
                  <a:extLst>
                    <a:ext uri="{9D8B030D-6E8A-4147-A177-3AD203B41FA5}">
                      <a16:colId xmlns:a16="http://schemas.microsoft.com/office/drawing/2014/main" xmlns="" val="1257604965"/>
                    </a:ext>
                  </a:extLst>
                </a:gridCol>
                <a:gridCol w="4112584">
                  <a:extLst>
                    <a:ext uri="{9D8B030D-6E8A-4147-A177-3AD203B41FA5}">
                      <a16:colId xmlns:a16="http://schemas.microsoft.com/office/drawing/2014/main" xmlns="" val="3002300866"/>
                    </a:ext>
                  </a:extLst>
                </a:gridCol>
              </a:tblGrid>
              <a:tr h="604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Por definir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Brindis. Encuentro cultural.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Muestras – mosaico culturales. (Indagar)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600" dirty="0">
                          <a:solidFill>
                            <a:schemeClr val="bg1"/>
                          </a:solidFill>
                          <a:effectLst/>
                        </a:rPr>
                        <a:t>Arte. Online (Poesía)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Música y poesía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bg1"/>
                          </a:solidFill>
                          <a:effectLst/>
                        </a:rPr>
                        <a:t>Nodos participantes</a:t>
                      </a:r>
                    </a:p>
                    <a:p>
                      <a:pPr marL="889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bg1"/>
                          </a:solidFill>
                          <a:effectLst/>
                        </a:rPr>
                        <a:t>Anfitirones de Colombia</a:t>
                      </a:r>
                    </a:p>
                    <a:p>
                      <a:pPr marL="889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chemeClr val="bg1"/>
                          </a:solidFill>
                          <a:effectLst/>
                        </a:rPr>
                        <a:t>Grupo Delirio (Salsa)</a:t>
                      </a:r>
                      <a:endParaRPr lang="es-CO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6766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82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805CF1F-D4CA-43B7-8945-09F09C40B289}"/>
              </a:ext>
            </a:extLst>
          </p:cNvPr>
          <p:cNvSpPr txBox="1"/>
          <p:nvPr/>
        </p:nvSpPr>
        <p:spPr>
          <a:xfrm>
            <a:off x="1666568" y="239789"/>
            <a:ext cx="10014155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Criterios para la elaboración de ponencias congreso Colombia</a:t>
            </a: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xmlns="" id="{E2D25024-F079-0841-9F9F-549035CD2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6569"/>
              </p:ext>
            </p:extLst>
          </p:nvPr>
        </p:nvGraphicFramePr>
        <p:xfrm>
          <a:off x="1" y="1075169"/>
          <a:ext cx="12191999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820">
                  <a:extLst>
                    <a:ext uri="{9D8B030D-6E8A-4147-A177-3AD203B41FA5}">
                      <a16:colId xmlns:a16="http://schemas.microsoft.com/office/drawing/2014/main" xmlns="" val="589130189"/>
                    </a:ext>
                  </a:extLst>
                </a:gridCol>
                <a:gridCol w="10387179">
                  <a:extLst>
                    <a:ext uri="{9D8B030D-6E8A-4147-A177-3AD203B41FA5}">
                      <a16:colId xmlns:a16="http://schemas.microsoft.com/office/drawing/2014/main" xmlns="" val="3591149429"/>
                    </a:ext>
                  </a:extLst>
                </a:gridCol>
              </a:tblGrid>
              <a:tr h="317794">
                <a:tc>
                  <a:txBody>
                    <a:bodyPr/>
                    <a:lstStyle/>
                    <a:p>
                      <a:pPr algn="ctr"/>
                      <a:endParaRPr lang="es-CO" sz="2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CO" sz="2400" dirty="0">
                          <a:solidFill>
                            <a:schemeClr val="bg1"/>
                          </a:solidFill>
                        </a:rPr>
                        <a:t>Mesa Temática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400" dirty="0">
                        <a:solidFill>
                          <a:schemeClr val="bg1"/>
                        </a:solidFill>
                        <a:effectLst/>
                        <a:latin typeface="Sorts Mill Goudy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dirty="0">
                          <a:solidFill>
                            <a:schemeClr val="bg1"/>
                          </a:solidFill>
                          <a:effectLst/>
                          <a:latin typeface="Sorts Mill Goudy"/>
                          <a:ea typeface="Times New Roman" panose="02020603050405020304" pitchFamily="18" charset="0"/>
                        </a:rPr>
                        <a:t>Agrupación temática entorno a temas generales asociados. Cada mesa se construye a partir de al menos 3 personas por mesa como mínimo. La duración de cada ponencia es de 15 minutos aproximadamente y una ronda de preguntas finales.</a:t>
                      </a:r>
                      <a:endParaRPr lang="es-CO" sz="2400" dirty="0">
                        <a:solidFill>
                          <a:schemeClr val="bg1"/>
                        </a:solidFill>
                        <a:effectLst/>
                        <a:latin typeface="Sorts Mill Goudy"/>
                        <a:ea typeface="Calibri" panose="020F0502020204030204" pitchFamily="34" charset="0"/>
                      </a:endParaRPr>
                    </a:p>
                    <a:p>
                      <a:pPr algn="l"/>
                      <a:endParaRPr lang="es-CO" sz="24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4461433"/>
                  </a:ext>
                </a:extLst>
              </a:tr>
              <a:tr h="8909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Evaluación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solidFill>
                            <a:schemeClr val="bg1"/>
                          </a:solidFill>
                          <a:effectLst/>
                          <a:latin typeface="Sorts Mill Goudy"/>
                          <a:ea typeface="Times New Roman" panose="02020603050405020304" pitchFamily="18" charset="0"/>
                        </a:rPr>
                        <a:t>Se constituirá un comité académico para la evaluación de ponencias integrado por las Universidades organizadoras. </a:t>
                      </a:r>
                      <a:endParaRPr lang="es-AR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2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889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AR" sz="24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456635"/>
                  </a:ext>
                </a:extLst>
              </a:tr>
              <a:tr h="5853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s-CO" sz="2400" dirty="0">
                          <a:solidFill>
                            <a:schemeClr val="bg1"/>
                          </a:solidFill>
                        </a:rPr>
                        <a:t>Publicación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400" dirty="0">
                          <a:solidFill>
                            <a:schemeClr val="bg1"/>
                          </a:solidFill>
                          <a:effectLst/>
                          <a:latin typeface="Sorts Mill Goudy"/>
                          <a:ea typeface="Times New Roman" panose="02020603050405020304" pitchFamily="18" charset="0"/>
                        </a:rPr>
                        <a:t>Se deben consignar los medios y entidades que financiarán y/o auspician la publicación en Actas de las intervenciones (Normas APA y diseño a estipular).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0945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08444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898</Words>
  <Application>Microsoft Office PowerPoint</Application>
  <PresentationFormat>Panorámica</PresentationFormat>
  <Paragraphs>236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8" baseType="lpstr">
      <vt:lpstr>Arial</vt:lpstr>
      <vt:lpstr>Bahnschrift</vt:lpstr>
      <vt:lpstr>Bodoni Bk BT</vt:lpstr>
      <vt:lpstr>Calibri</vt:lpstr>
      <vt:lpstr>Calibri Light</vt:lpstr>
      <vt:lpstr>Century Gothic</vt:lpstr>
      <vt:lpstr>Lustria</vt:lpstr>
      <vt:lpstr>Natural Beauty Personal Use</vt:lpstr>
      <vt:lpstr>Sorts Mill Goudy</vt:lpstr>
      <vt:lpstr>Times New Roman</vt:lpstr>
      <vt:lpstr>Tema de Office</vt:lpstr>
      <vt:lpstr>1_Tema de Office</vt:lpstr>
      <vt:lpstr>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Bibiana Rubio</dc:creator>
  <cp:lastModifiedBy>Lucila de Marinis</cp:lastModifiedBy>
  <cp:revision>18</cp:revision>
  <cp:lastPrinted>2021-02-15T18:26:01Z</cp:lastPrinted>
  <dcterms:created xsi:type="dcterms:W3CDTF">2021-02-15T18:23:33Z</dcterms:created>
  <dcterms:modified xsi:type="dcterms:W3CDTF">2021-02-25T18:33:57Z</dcterms:modified>
</cp:coreProperties>
</file>